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7" r:id="rId12"/>
    <p:sldId id="268" r:id="rId13"/>
    <p:sldId id="266" r:id="rId14"/>
    <p:sldId id="269" r:id="rId15"/>
    <p:sldId id="271" r:id="rId16"/>
    <p:sldId id="272" r:id="rId17"/>
    <p:sldId id="274" r:id="rId18"/>
    <p:sldId id="275" r:id="rId19"/>
    <p:sldId id="270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78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14" r:id="rId52"/>
    <p:sldId id="308" r:id="rId53"/>
    <p:sldId id="313" r:id="rId54"/>
    <p:sldId id="312" r:id="rId55"/>
    <p:sldId id="311" r:id="rId56"/>
    <p:sldId id="310" r:id="rId57"/>
    <p:sldId id="309" r:id="rId58"/>
    <p:sldId id="316" r:id="rId59"/>
    <p:sldId id="315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5" r:id="rId68"/>
    <p:sldId id="326" r:id="rId69"/>
    <p:sldId id="328" r:id="rId70"/>
    <p:sldId id="329" r:id="rId71"/>
    <p:sldId id="327" r:id="rId72"/>
    <p:sldId id="324" r:id="rId73"/>
    <p:sldId id="306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6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0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8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4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7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19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1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5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22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71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78EE-2FD5-431F-BD1A-61DDA89B8885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B9D88C5-2971-4654-9AC1-5034063CF521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0C309-C019-AE1A-D847-6BBA59C25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28" y="149377"/>
            <a:ext cx="9952383" cy="5367131"/>
          </a:xfrm>
        </p:spPr>
        <p:txBody>
          <a:bodyPr>
            <a:noAutofit/>
          </a:bodyPr>
          <a:lstStyle/>
          <a:p>
            <a:r>
              <a:rPr lang="es-ES" sz="3600" dirty="0"/>
              <a:t>*El cielo es azul</a:t>
            </a:r>
            <a:br>
              <a:rPr lang="es-ES" sz="3600" dirty="0"/>
            </a:br>
            <a:r>
              <a:rPr lang="es-ES" sz="3600" dirty="0"/>
              <a:t>*La línea recta es la distancia más corta entre dos puntos</a:t>
            </a:r>
            <a:br>
              <a:rPr lang="es-ES" sz="3600" dirty="0"/>
            </a:br>
            <a:r>
              <a:rPr lang="es-ES" sz="3600" dirty="0"/>
              <a:t>*Todos los cuerpos son extensos</a:t>
            </a:r>
            <a:br>
              <a:rPr lang="es-ES" sz="3600" dirty="0"/>
            </a:br>
            <a:r>
              <a:rPr lang="es-ES" sz="3600" dirty="0"/>
              <a:t>*Todos los cuerpos son pesados</a:t>
            </a:r>
            <a:br>
              <a:rPr lang="es-ES" sz="3600" dirty="0"/>
            </a:br>
            <a:r>
              <a:rPr lang="es-ES" sz="3600" dirty="0"/>
              <a:t>*7+5=12</a:t>
            </a:r>
            <a:br>
              <a:rPr lang="es-ES" sz="3600" dirty="0"/>
            </a:br>
            <a:r>
              <a:rPr lang="es-ES" sz="3600" dirty="0"/>
              <a:t>* Es padre de algún hijo</a:t>
            </a:r>
            <a:br>
              <a:rPr lang="es-ES" sz="3600" dirty="0"/>
            </a:br>
            <a:r>
              <a:rPr lang="es-ES" sz="3600" dirty="0"/>
              <a:t>* Es padre de 3 hijos</a:t>
            </a:r>
            <a:br>
              <a:rPr lang="es-ES" sz="3600" dirty="0"/>
            </a:b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0273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F0F1-1D0E-5E09-AFE8-925507BA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A PRIORI DE LA SENSIBILIDAD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04F67-4532-041F-EA3C-1A3A749F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8078"/>
            <a:ext cx="9603275" cy="3450613"/>
          </a:xfrm>
        </p:spPr>
        <p:txBody>
          <a:bodyPr>
            <a:normAutofit/>
          </a:bodyPr>
          <a:lstStyle/>
          <a:p>
            <a:r>
              <a:rPr lang="es-ES" sz="2800" dirty="0"/>
              <a:t>DE LA SENSIBILIDAD: </a:t>
            </a:r>
            <a:endParaRPr lang="es-ES" sz="2400" dirty="0">
              <a:effectLst/>
              <a:latin typeface="Arial" panose="020B0604020202020204" pitchFamily="34" charset="0"/>
            </a:endParaRPr>
          </a:p>
          <a:p>
            <a:endParaRPr lang="es-ES" sz="2800" dirty="0"/>
          </a:p>
          <a:p>
            <a:r>
              <a:rPr lang="es-ES" sz="2800" dirty="0"/>
              <a:t>¿Cómo llamaba Hume a la “sensibilidad externa e interna”?</a:t>
            </a:r>
          </a:p>
        </p:txBody>
      </p:sp>
    </p:spTree>
    <p:extLst>
      <p:ext uri="{BB962C8B-B14F-4D97-AF65-F5344CB8AC3E}">
        <p14:creationId xmlns:p14="http://schemas.microsoft.com/office/powerpoint/2010/main" val="423888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06337-2ADD-9AF6-0001-D3AEF6CC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INTUICIONES PURAS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FEA7B0-2FDE-4E11-EB4E-05DE5818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INTUICIONES:</a:t>
            </a:r>
          </a:p>
        </p:txBody>
      </p:sp>
    </p:spTree>
    <p:extLst>
      <p:ext uri="{BB962C8B-B14F-4D97-AF65-F5344CB8AC3E}">
        <p14:creationId xmlns:p14="http://schemas.microsoft.com/office/powerpoint/2010/main" val="11202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06337-2ADD-9AF6-0001-D3AEF6CC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INTUICIONES PURAS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FEA7B0-2FDE-4E11-EB4E-05DE5818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INTUICIONES: </a:t>
            </a:r>
            <a:r>
              <a:rPr lang="es-ES" sz="2800" dirty="0">
                <a:effectLst/>
                <a:latin typeface="Arial" panose="020B0604020202020204" pitchFamily="34" charset="0"/>
              </a:rPr>
              <a:t>no son conceptos del entendimiento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23997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796D3-CEC0-D1A3-97BA-F36288C2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dice Kant que el tiempo y el espacio son a priori?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CC203-FCAA-5900-7F67-9D573941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PURAS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469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796D3-CEC0-D1A3-97BA-F36288C2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dice Kant que el tiempo y el espacio son a priori?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CC203-FCAA-5900-7F67-9D5739413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PURAS: </a:t>
            </a:r>
            <a:r>
              <a:rPr lang="es-ES" dirty="0">
                <a:effectLst/>
                <a:latin typeface="Arial" panose="020B0604020202020204" pitchFamily="34" charset="0"/>
              </a:rPr>
              <a:t>vacío de contenido empírico.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30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700E5-F2A0-8A61-B0F4-B4CBDCB4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el tiempo y el espacio son formas a priori de la sensibilidad?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6C480-D178-E1A2-ADD1-E3EE8A7CB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1) No percibimos el espacio como si fuera cualquier otro objeto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45F200-312F-CB49-5CA1-9509343B2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8" y="2486703"/>
            <a:ext cx="5000917" cy="28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700E5-F2A0-8A61-B0F4-B4CBDCB4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el tiempo y el espacio son formas a priori de la sensibilidad?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6C480-D178-E1A2-ADD1-E3EE8A7CB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1) … sino que percibimos las cosas en el espacio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856B8D-441F-460C-B534-34026A313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2724089"/>
            <a:ext cx="3067121" cy="26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9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700E5-F2A0-8A61-B0F4-B4CBDCB4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 qué el tiempo y el espacio son formas a priori de la sensibilidad?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6C480-D178-E1A2-ADD1-E3EE8A7CB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1) En otras palabras: podemos percibir espacio sin objetos pero no objetos sin espacio. El espacio es necesario para poder ubicar los objetos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D3B3F67-74D4-1EFF-5BA5-BE9623C2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849830"/>
            <a:ext cx="2084118" cy="21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2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0621D-74C9-69D5-3850-41C389F2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9D74A-2DBF-719D-19A3-75CCD4142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2) Puedo dividir / aumentar infinitamente el espacio y seguirá siendo espacio. Esto no ocurre con los objetos que percibimos</a:t>
            </a:r>
          </a:p>
        </p:txBody>
      </p:sp>
    </p:spTree>
    <p:extLst>
      <p:ext uri="{BB962C8B-B14F-4D97-AF65-F5344CB8AC3E}">
        <p14:creationId xmlns:p14="http://schemas.microsoft.com/office/powerpoint/2010/main" val="242827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04C8F-BB87-5BA1-8C07-BC893710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RESPONDE: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87B35-3D62-299E-C75C-62C8711D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Pon un ejemplo de intuición empírica</a:t>
            </a:r>
          </a:p>
          <a:p>
            <a:r>
              <a:rPr lang="es-ES" dirty="0"/>
              <a:t>Pon un ejemplo de intuición pura</a:t>
            </a:r>
          </a:p>
          <a:p>
            <a:r>
              <a:rPr lang="es-ES" dirty="0"/>
              <a:t>¿Es lo mismo intuición pura que intuición empírica?</a:t>
            </a:r>
          </a:p>
          <a:p>
            <a:r>
              <a:rPr lang="es-ES" dirty="0"/>
              <a:t>Define: “formas a priori de la sensibilidad”</a:t>
            </a:r>
          </a:p>
          <a:p>
            <a:r>
              <a:rPr lang="es-ES" dirty="0"/>
              <a:t>¿Qué razones da Kant para afirmar que el tiempo y el espacio son formas a priori de la sensibilidad?</a:t>
            </a:r>
          </a:p>
        </p:txBody>
      </p:sp>
    </p:spTree>
    <p:extLst>
      <p:ext uri="{BB962C8B-B14F-4D97-AF65-F5344CB8AC3E}">
        <p14:creationId xmlns:p14="http://schemas.microsoft.com/office/powerpoint/2010/main" val="213876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A2AB2-6722-F36C-C79B-74362A4B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SITUA CADA </a:t>
            </a:r>
            <a:r>
              <a:rPr lang="es-ES" sz="2400"/>
              <a:t>EXPRESIÓN EN LA </a:t>
            </a:r>
            <a:r>
              <a:rPr lang="es-ES" dirty="0">
                <a:solidFill>
                  <a:srgbClr val="FF0000"/>
                </a:solidFill>
              </a:rPr>
              <a:t>Estética, analítica o dialéctica trascendental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DB48D8-9854-DBD0-A203-BC279D671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Entendimiento</a:t>
            </a:r>
          </a:p>
          <a:p>
            <a:r>
              <a:rPr lang="es-ES" sz="1800" dirty="0">
                <a:solidFill>
                  <a:srgbClr val="000000"/>
                </a:solidFill>
                <a:latin typeface="Calibri" panose="020F0502020204030204" pitchFamily="34" charset="0"/>
              </a:rPr>
              <a:t>Sensibilidad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Razón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Acto: Intuiciones sensibles, puras y sintéticas. 	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Acto: El enlace de juicios del entendimiento, unos con otros, forma silogismos. 	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Acto: Pensar los objetos del dato empírico por la sensibilidad. 	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Estudia las ideas trascendentales	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Estudia las condiciones sensibles del conocimiento (espacio y tiempo). 	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Estudia los juicios y conceptos del entendimiento: Empíricos y puros. 	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993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7B253-2D0A-1279-E6E2-D643EF84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CC84A-FA29-9DE7-F233-D9D0A1462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ESPACIO Y TIEMPO POSIBILITAN JUICIOS SINTÉTICOS A PRIORI EN MATEMÁTICAS</a:t>
            </a:r>
          </a:p>
        </p:txBody>
      </p:sp>
    </p:spTree>
    <p:extLst>
      <p:ext uri="{BB962C8B-B14F-4D97-AF65-F5344CB8AC3E}">
        <p14:creationId xmlns:p14="http://schemas.microsoft.com/office/powerpoint/2010/main" val="270973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18410-3CC3-0FAE-E47D-10778B75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pic>
        <p:nvPicPr>
          <p:cNvPr id="1026" name="Picture 2" descr="Silueta Objeto Abstracto. Diseño De Tarro Alternativa. Imágenes  Prediseñadas De Ilustración Moderna. Icono Del Web Aislada U Objeto. Idea  Simple. Contornos Negros. Foto De Perfil. Antecedentes Elemento Gráfico.  Símbolo Tatuaje. La Creación">
            <a:extLst>
              <a:ext uri="{FF2B5EF4-FFF2-40B4-BE49-F238E27FC236}">
                <a16:creationId xmlns:a16="http://schemas.microsoft.com/office/drawing/2014/main" id="{C66A2BD3-7BB5-FECB-B3B1-55C2DEB295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853754"/>
            <a:ext cx="3733801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2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18410-3CC3-0FAE-E47D-10778B75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6D71B-DC74-8E68-7AEB-F321927D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Objeto Abstracto De Oro En El Fondo Blanco Stock de ilustración -  Ilustración de forma, brillante: 31536104">
            <a:extLst>
              <a:ext uri="{FF2B5EF4-FFF2-40B4-BE49-F238E27FC236}">
                <a16:creationId xmlns:a16="http://schemas.microsoft.com/office/drawing/2014/main" id="{75313E45-6610-C20B-D25F-3031E9AE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34530"/>
            <a:ext cx="4129507" cy="40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2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18410-3CC3-0FAE-E47D-10778B75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6D71B-DC74-8E68-7AEB-F321927D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Simbolismo de... el león - Biblioteca de Nueva Acrópolis">
            <a:extLst>
              <a:ext uri="{FF2B5EF4-FFF2-40B4-BE49-F238E27FC236}">
                <a16:creationId xmlns:a16="http://schemas.microsoft.com/office/drawing/2014/main" id="{FA4ED435-9A58-B975-848F-50B386B4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06" y="1939479"/>
            <a:ext cx="4944019" cy="27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74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18410-3CC3-0FAE-E47D-10778B75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6D71B-DC74-8E68-7AEB-F321927D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Percibir no es conocer</a:t>
            </a:r>
          </a:p>
        </p:txBody>
      </p:sp>
    </p:spTree>
    <p:extLst>
      <p:ext uri="{BB962C8B-B14F-4D97-AF65-F5344CB8AC3E}">
        <p14:creationId xmlns:p14="http://schemas.microsoft.com/office/powerpoint/2010/main" val="2026216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18410-3CC3-0FAE-E47D-10778B75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6D71B-DC74-8E68-7AEB-F321927D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Percibir no es conocer</a:t>
            </a:r>
          </a:p>
          <a:p>
            <a:endParaRPr lang="es-ES" sz="3600" dirty="0"/>
          </a:p>
          <a:p>
            <a:r>
              <a:rPr lang="es-ES" sz="3600" dirty="0"/>
              <a:t>Conocer implica conceptualizar</a:t>
            </a:r>
          </a:p>
        </p:txBody>
      </p:sp>
    </p:spTree>
    <p:extLst>
      <p:ext uri="{BB962C8B-B14F-4D97-AF65-F5344CB8AC3E}">
        <p14:creationId xmlns:p14="http://schemas.microsoft.com/office/powerpoint/2010/main" val="2918446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18410-3CC3-0FAE-E47D-10778B75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6D71B-DC74-8E68-7AEB-F321927D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Percibir no es conocer</a:t>
            </a:r>
          </a:p>
          <a:p>
            <a:r>
              <a:rPr lang="es-ES" sz="3600" dirty="0"/>
              <a:t>Conocer implica conceptualizar</a:t>
            </a:r>
          </a:p>
          <a:p>
            <a:r>
              <a:rPr lang="es-ES" sz="3600" dirty="0"/>
              <a:t>Es necesario utilizar el entendimiento</a:t>
            </a:r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277956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 viejo león rugiendo con un fondo negro">
            <a:extLst>
              <a:ext uri="{FF2B5EF4-FFF2-40B4-BE49-F238E27FC236}">
                <a16:creationId xmlns:a16="http://schemas.microsoft.com/office/drawing/2014/main" id="{54A1BF2B-FFAE-E4A7-2810-3A83CC065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t="2657" r="-1" b="1243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A418410-3CC3-0FAE-E47D-10778B75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86D71B-DC74-8E68-7AEB-F321927D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s-ES" sz="2800" dirty="0"/>
              <a:t>Conocer implica conceptualizar</a:t>
            </a:r>
          </a:p>
          <a:p>
            <a:r>
              <a:rPr lang="es-ES" sz="2800" dirty="0"/>
              <a:t>Conceptualizar implica hacer juicos:</a:t>
            </a:r>
          </a:p>
          <a:p>
            <a:pPr lvl="1"/>
            <a:r>
              <a:rPr lang="es-ES" sz="2400" dirty="0"/>
              <a:t>Esto es un león</a:t>
            </a:r>
          </a:p>
          <a:p>
            <a:pPr lvl="1"/>
            <a:r>
              <a:rPr lang="es-ES" sz="2400" dirty="0"/>
              <a:t>El león es manso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666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SENSIBILIDAD =&gt; intuiciones puras / intuiciones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8951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SENSIBILIDAD =&gt; intuiciones puras / intuiciones</a:t>
            </a:r>
          </a:p>
          <a:p>
            <a:endParaRPr lang="es-ES" sz="3200" dirty="0"/>
          </a:p>
          <a:p>
            <a:r>
              <a:rPr lang="es-ES" sz="3200" dirty="0"/>
              <a:t>ENTENDIMIENTO =&gt; </a:t>
            </a:r>
            <a:r>
              <a:rPr lang="es-ES" sz="3200" b="1" dirty="0">
                <a:solidFill>
                  <a:srgbClr val="92D050"/>
                </a:solidFill>
              </a:rPr>
              <a:t>Conceptos puros / empíricos</a:t>
            </a:r>
          </a:p>
        </p:txBody>
      </p:sp>
    </p:spTree>
    <p:extLst>
      <p:ext uri="{BB962C8B-B14F-4D97-AF65-F5344CB8AC3E}">
        <p14:creationId xmlns:p14="http://schemas.microsoft.com/office/powerpoint/2010/main" val="20093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F0F1-1D0E-5E09-AFE8-925507BA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FORMAS A PRIORI DE LA SENSIBILIDAD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04F67-4532-041F-EA3C-1A3A749F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2205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CONCEPTOS EMPÍRICOS: provienen de la experiencia</a:t>
            </a:r>
          </a:p>
        </p:txBody>
      </p:sp>
    </p:spTree>
    <p:extLst>
      <p:ext uri="{BB962C8B-B14F-4D97-AF65-F5344CB8AC3E}">
        <p14:creationId xmlns:p14="http://schemas.microsoft.com/office/powerpoint/2010/main" val="3639225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CONCEPTOS EMPÍRICOS: provienen de la experiencia</a:t>
            </a:r>
          </a:p>
          <a:p>
            <a:endParaRPr lang="es-ES" sz="3200" dirty="0"/>
          </a:p>
          <a:p>
            <a:r>
              <a:rPr lang="es-ES" sz="3200" dirty="0"/>
              <a:t>CONCEPTOS PUROS: son a priori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52174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CONCEPTOS EMPÍRICOS: provienen de la experiencia</a:t>
            </a:r>
          </a:p>
          <a:p>
            <a:endParaRPr lang="es-ES" sz="3200" dirty="0"/>
          </a:p>
          <a:p>
            <a:r>
              <a:rPr lang="es-ES" sz="3200" dirty="0"/>
              <a:t>CONCEPTOS PUROS: son a priori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73518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CONCEPTOS PUROS O CATEGORÍAS</a:t>
            </a:r>
          </a:p>
          <a:p>
            <a:r>
              <a:rPr lang="es-ES" sz="2800" dirty="0"/>
              <a:t>. Las categorías son creaciones espontáneas del entendimiento que sirven para agrupar y estructurar (conceptualizar, dar forma) las intuiciones de la sensibilidad (materia).</a:t>
            </a:r>
            <a:endParaRPr lang="es-ES" sz="3200" dirty="0"/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948360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ACTIVIDAD: ESCRIBE Las categorías que recuerdes de Aristóteles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514227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KANT va a deducir las categorías de la lógica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831792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17F80-CCCD-8A12-A25E-13BD3954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B887B-6607-F1B0-29C4-567D349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KANT va a deducir las categorías de la lógica</a:t>
            </a:r>
          </a:p>
          <a:p>
            <a:endParaRPr lang="es-ES" sz="3200" dirty="0"/>
          </a:p>
          <a:p>
            <a:r>
              <a:rPr lang="es-ES" sz="3200" dirty="0"/>
              <a:t>Habrá tantas categorías como tipos posibles de juicos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04493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0DAC7E-AC55-AFF2-2353-8E793DC7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40" y="932155"/>
            <a:ext cx="10121814" cy="455829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9B7B98-0412-7F52-241A-FA8ECA6352B4}"/>
              </a:ext>
            </a:extLst>
          </p:cNvPr>
          <p:cNvSpPr/>
          <p:nvPr/>
        </p:nvSpPr>
        <p:spPr>
          <a:xfrm>
            <a:off x="3524435" y="1320354"/>
            <a:ext cx="7448365" cy="4068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630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0DAC7E-AC55-AFF2-2353-8E793DC7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40" y="932155"/>
            <a:ext cx="10121814" cy="455829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9B7B98-0412-7F52-241A-FA8ECA6352B4}"/>
              </a:ext>
            </a:extLst>
          </p:cNvPr>
          <p:cNvSpPr/>
          <p:nvPr/>
        </p:nvSpPr>
        <p:spPr>
          <a:xfrm>
            <a:off x="3471169" y="1981390"/>
            <a:ext cx="7501631" cy="34073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924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0DAC7E-AC55-AFF2-2353-8E793DC7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40" y="932155"/>
            <a:ext cx="10121814" cy="455829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9B7B98-0412-7F52-241A-FA8ECA6352B4}"/>
              </a:ext>
            </a:extLst>
          </p:cNvPr>
          <p:cNvSpPr/>
          <p:nvPr/>
        </p:nvSpPr>
        <p:spPr>
          <a:xfrm>
            <a:off x="3533313" y="2308195"/>
            <a:ext cx="7430610" cy="3053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98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F0F1-1D0E-5E09-AFE8-925507BA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FORMAS A PRIORI DE LA SENSIBILIDAD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04F67-4532-041F-EA3C-1A3A749F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FORMAS: </a:t>
            </a:r>
          </a:p>
        </p:txBody>
      </p:sp>
    </p:spTree>
    <p:extLst>
      <p:ext uri="{BB962C8B-B14F-4D97-AF65-F5344CB8AC3E}">
        <p14:creationId xmlns:p14="http://schemas.microsoft.com/office/powerpoint/2010/main" val="4072219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0DAC7E-AC55-AFF2-2353-8E793DC7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40" y="932155"/>
            <a:ext cx="10121814" cy="455829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9B7B98-0412-7F52-241A-FA8ECA6352B4}"/>
              </a:ext>
            </a:extLst>
          </p:cNvPr>
          <p:cNvSpPr/>
          <p:nvPr/>
        </p:nvSpPr>
        <p:spPr>
          <a:xfrm>
            <a:off x="3488924" y="2618913"/>
            <a:ext cx="7474999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107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0DAC7E-AC55-AFF2-2353-8E793DC7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40" y="932155"/>
            <a:ext cx="10121814" cy="455829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9B7B98-0412-7F52-241A-FA8ECA6352B4}"/>
              </a:ext>
            </a:extLst>
          </p:cNvPr>
          <p:cNvSpPr/>
          <p:nvPr/>
        </p:nvSpPr>
        <p:spPr>
          <a:xfrm>
            <a:off x="3524435" y="3497801"/>
            <a:ext cx="7439488" cy="1864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587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0DAC7E-AC55-AFF2-2353-8E793DC7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40" y="932155"/>
            <a:ext cx="10121814" cy="4558299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B9B7B98-0412-7F52-241A-FA8ECA6352B4}"/>
              </a:ext>
            </a:extLst>
          </p:cNvPr>
          <p:cNvSpPr/>
          <p:nvPr/>
        </p:nvSpPr>
        <p:spPr>
          <a:xfrm>
            <a:off x="3497802" y="4403324"/>
            <a:ext cx="7466121" cy="9587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965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F0DAC7E-AC55-AFF2-2353-8E793DC7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40" y="932155"/>
            <a:ext cx="10121814" cy="4558299"/>
          </a:xfrm>
        </p:spPr>
      </p:pic>
    </p:spTree>
    <p:extLst>
      <p:ext uri="{BB962C8B-B14F-4D97-AF65-F5344CB8AC3E}">
        <p14:creationId xmlns:p14="http://schemas.microsoft.com/office/powerpoint/2010/main" val="1095424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D109D-E81A-FBE5-EF72-6D6F74DA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A03221-8F94-149E-873E-87341ED8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6" y="1047751"/>
            <a:ext cx="10490907" cy="42997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E356BD6-3A5A-0EC6-8164-8F394C12CF4A}"/>
              </a:ext>
            </a:extLst>
          </p:cNvPr>
          <p:cNvSpPr/>
          <p:nvPr/>
        </p:nvSpPr>
        <p:spPr>
          <a:xfrm>
            <a:off x="7124700" y="1485900"/>
            <a:ext cx="4086225" cy="37909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479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D109D-E81A-FBE5-EF72-6D6F74DA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A03221-8F94-149E-873E-87341ED8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6" y="1047751"/>
            <a:ext cx="10490907" cy="42997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E356BD6-3A5A-0EC6-8164-8F394C12CF4A}"/>
              </a:ext>
            </a:extLst>
          </p:cNvPr>
          <p:cNvSpPr/>
          <p:nvPr/>
        </p:nvSpPr>
        <p:spPr>
          <a:xfrm>
            <a:off x="7128769" y="2396970"/>
            <a:ext cx="4082156" cy="2879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490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D109D-E81A-FBE5-EF72-6D6F74DA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A03221-8F94-149E-873E-87341ED8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6" y="1047751"/>
            <a:ext cx="10490907" cy="42997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E356BD6-3A5A-0EC6-8164-8F394C12CF4A}"/>
              </a:ext>
            </a:extLst>
          </p:cNvPr>
          <p:cNvSpPr/>
          <p:nvPr/>
        </p:nvSpPr>
        <p:spPr>
          <a:xfrm>
            <a:off x="7119890" y="3429000"/>
            <a:ext cx="4117667" cy="18478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0618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D109D-E81A-FBE5-EF72-6D6F74DA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A03221-8F94-149E-873E-87341ED8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6" y="1047751"/>
            <a:ext cx="10490907" cy="42997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E356BD6-3A5A-0EC6-8164-8F394C12CF4A}"/>
              </a:ext>
            </a:extLst>
          </p:cNvPr>
          <p:cNvSpPr/>
          <p:nvPr/>
        </p:nvSpPr>
        <p:spPr>
          <a:xfrm>
            <a:off x="7111014" y="4296792"/>
            <a:ext cx="4145871" cy="9800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76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E9D86-079D-EFB7-E650-5808A5AB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79" y="271119"/>
            <a:ext cx="9603275" cy="1049235"/>
          </a:xfrm>
        </p:spPr>
        <p:txBody>
          <a:bodyPr/>
          <a:lstStyle/>
          <a:p>
            <a:r>
              <a:rPr lang="es-ES" dirty="0"/>
              <a:t>Analítica trascendental: </a:t>
            </a:r>
            <a:r>
              <a:rPr lang="es-ES" dirty="0">
                <a:solidFill>
                  <a:srgbClr val="FF0000"/>
                </a:solidFill>
              </a:rPr>
              <a:t>entendimiento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D109D-E81A-FBE5-EF72-6D6F74DA5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A03221-8F94-149E-873E-87341ED8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6" y="1047751"/>
            <a:ext cx="10490907" cy="42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47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079FD-DC94-9135-2430-9B73EFD0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89B1F-D93F-E2AB-7B27-DBA31664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8" name="Picture 4" descr="Resultado de imagen de kant theory of knowledge">
            <a:extLst>
              <a:ext uri="{FF2B5EF4-FFF2-40B4-BE49-F238E27FC236}">
                <a16:creationId xmlns:a16="http://schemas.microsoft.com/office/drawing/2014/main" id="{270EE179-DB7F-9EF7-828C-12C30400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4" y="1"/>
            <a:ext cx="634141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3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F0F1-1D0E-5E09-AFE8-925507BA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A PRIORI DE LA SENSIBILIDAD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04F67-4532-041F-EA3C-1A3A749F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FORMAS: </a:t>
            </a:r>
            <a:r>
              <a:rPr lang="es-ES" sz="2800" dirty="0">
                <a:effectLst/>
                <a:latin typeface="Arial" panose="020B0604020202020204" pitchFamily="34" charset="0"/>
              </a:rPr>
              <a:t>Que el espacio y el tiempo son formas significa que no son impresiones sensibles particulares (colores, sonidos, etc.), sino la forma o el modo como percibimos todas </a:t>
            </a:r>
            <a:r>
              <a:rPr lang="es-ES" sz="2800">
                <a:effectLst/>
                <a:latin typeface="Arial" panose="020B0604020202020204" pitchFamily="34" charset="0"/>
              </a:rPr>
              <a:t>las impresiones particulares</a:t>
            </a:r>
            <a:r>
              <a:rPr lang="es-ES" sz="2800" dirty="0">
                <a:effectLst/>
                <a:latin typeface="Arial" panose="020B0604020202020204" pitchFamily="34" charset="0"/>
              </a:rPr>
              <a:t>: los colores, los sonidos, etc., son percibidos en el espacio y en el tiempo.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34949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DDF5-92BF-757D-7069-2E4B9345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kit kant - YouTube">
            <a:extLst>
              <a:ext uri="{FF2B5EF4-FFF2-40B4-BE49-F238E27FC236}">
                <a16:creationId xmlns:a16="http://schemas.microsoft.com/office/drawing/2014/main" id="{5B9EB1F0-73AE-3630-0CC5-479AFD7BE8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88157"/>
            <a:ext cx="4939506" cy="49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938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0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5486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r>
              <a:rPr lang="es-ES" dirty="0"/>
              <a:t>Juicio singular limitativo hipotético asertórico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2803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r>
              <a:rPr lang="es-ES" dirty="0"/>
              <a:t>Juicio singular limitativo hipotético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 el hombre que no va de azul sale a la calle se perderá por las calles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5179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r>
              <a:rPr lang="es-ES" dirty="0"/>
              <a:t>Juicio singular limitativo hipotético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 el hombre que no va de azul sale a la calle se perderá por las calles</a:t>
            </a:r>
          </a:p>
          <a:p>
            <a:r>
              <a:rPr lang="es-ES" dirty="0"/>
              <a:t>Juicio  universal afirmativo categórico apodíctico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0689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r>
              <a:rPr lang="es-ES" dirty="0"/>
              <a:t>Juicio singular limitativo hipotético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 el hombre que no va de azul sale a la calle se perderá por las calles</a:t>
            </a:r>
          </a:p>
          <a:p>
            <a:r>
              <a:rPr lang="es-ES" dirty="0"/>
              <a:t>Juicio  universal afirmativo categórico apodíctico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Todos los días el sol, chipirón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275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r>
              <a:rPr lang="es-ES" dirty="0"/>
              <a:t>Juicio singular limitativo hipotético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 el hombre que no va de azul sale a la calle se perderá por las calles</a:t>
            </a:r>
          </a:p>
          <a:p>
            <a:r>
              <a:rPr lang="es-ES" dirty="0"/>
              <a:t>Juicio  universal afirmativo categórico apodíctico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Todos los días el sol, chipirón</a:t>
            </a:r>
          </a:p>
          <a:p>
            <a:r>
              <a:rPr lang="es-ES" dirty="0"/>
              <a:t>Juicio singular negativo categórico problemático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4812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r>
              <a:rPr lang="es-ES" dirty="0"/>
              <a:t>Juicio singular limitativo hipotético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 el hombre que no va de azul sale a la calle se perderá por las calles</a:t>
            </a:r>
          </a:p>
          <a:p>
            <a:r>
              <a:rPr lang="es-ES" dirty="0"/>
              <a:t>Juicio  universal afirmativo categórico apodíctico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Todos los días el sol, chipirón</a:t>
            </a:r>
          </a:p>
          <a:p>
            <a:r>
              <a:rPr lang="es-ES" dirty="0"/>
              <a:t>Juicio singular negativo categórico problemático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No es posible que Jordi Hurtado viva eternamente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49403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r>
              <a:rPr lang="es-ES" dirty="0"/>
              <a:t>Juicio singular limitativo hipotético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 el hombre que no va de azul sale a la calle se perderá por las calles</a:t>
            </a:r>
          </a:p>
          <a:p>
            <a:r>
              <a:rPr lang="es-ES" dirty="0"/>
              <a:t>Juicio  universal afirmativo categórico apodíctico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Todos los días el sol, chipirón</a:t>
            </a:r>
          </a:p>
          <a:p>
            <a:r>
              <a:rPr lang="es-ES" dirty="0"/>
              <a:t>Juicio singular negativo categórico problemático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No es posible que Jordi Hurtado viva eternamente</a:t>
            </a:r>
          </a:p>
          <a:p>
            <a:r>
              <a:rPr lang="es-ES" dirty="0"/>
              <a:t>Juicio particular afirmativo hipotético problemático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04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F0F1-1D0E-5E09-AFE8-925507BA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A PRIORI DE LA SENSIBILIDAD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04F67-4532-041F-EA3C-1A3A749F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A PRIORI: </a:t>
            </a:r>
          </a:p>
        </p:txBody>
      </p:sp>
    </p:spTree>
    <p:extLst>
      <p:ext uri="{BB962C8B-B14F-4D97-AF65-F5344CB8AC3E}">
        <p14:creationId xmlns:p14="http://schemas.microsoft.com/office/powerpoint/2010/main" val="1433024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4F1BA-8BD5-0079-B7C8-B2B4673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342419"/>
            <a:ext cx="9603275" cy="1049235"/>
          </a:xfrm>
        </p:spPr>
        <p:txBody>
          <a:bodyPr/>
          <a:lstStyle/>
          <a:p>
            <a:r>
              <a:rPr lang="es-ES" dirty="0"/>
              <a:t>Pon ejemplos 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95555-7566-57BA-FDA3-C26C3692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019175"/>
            <a:ext cx="10435730" cy="4447171"/>
          </a:xfrm>
        </p:spPr>
        <p:txBody>
          <a:bodyPr>
            <a:normAutofit/>
          </a:bodyPr>
          <a:lstStyle/>
          <a:p>
            <a:r>
              <a:rPr lang="es-ES" dirty="0"/>
              <a:t>Juicio particular afirmativo disyuntivo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Algunos días de Febrero llueve o está medio nublado</a:t>
            </a:r>
          </a:p>
          <a:p>
            <a:r>
              <a:rPr lang="es-ES" dirty="0"/>
              <a:t>Juicio singular limitativo hipotético asertórico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 el hombre que no va de azul sale a la calle se perderá por las calles</a:t>
            </a:r>
          </a:p>
          <a:p>
            <a:r>
              <a:rPr lang="es-ES" dirty="0"/>
              <a:t>Juicio  universal afirmativo categórico apodíctico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Todos los días el sol, chipirón</a:t>
            </a:r>
          </a:p>
          <a:p>
            <a:r>
              <a:rPr lang="es-ES" dirty="0"/>
              <a:t>Juicio singular negativo categórico problemático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No es posible que Jordi Hurtado viva eternamente</a:t>
            </a:r>
          </a:p>
          <a:p>
            <a:r>
              <a:rPr lang="es-ES" dirty="0"/>
              <a:t>Juicio particular afirmativo hipotético problemático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Si algunos patos empiezan a hablar, es posible mezclen idiomas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5242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0F728-1363-A6AE-DD9B-42AEEAAF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FENÓMENO  / NOÚMENO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01D15-6042-525F-BA2D-8BB8634E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Fenómeno</a:t>
            </a:r>
            <a:r>
              <a:rPr lang="es-ES" sz="2800" dirty="0"/>
              <a:t>:</a:t>
            </a:r>
          </a:p>
          <a:p>
            <a:endParaRPr lang="es-ES" sz="2800" dirty="0"/>
          </a:p>
          <a:p>
            <a:endParaRPr lang="es-ES" sz="2800" dirty="0"/>
          </a:p>
          <a:p>
            <a:r>
              <a:rPr lang="es-ES" sz="2800" b="1" dirty="0"/>
              <a:t>Noúmeno</a:t>
            </a:r>
            <a:r>
              <a:rPr lang="es-E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171026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0F728-1363-A6AE-DD9B-42AEEAAF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FENÓMENO  / NOÚMENO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01D15-6042-525F-BA2D-8BB8634E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Fenómeno</a:t>
            </a:r>
            <a:r>
              <a:rPr lang="es-ES" sz="2800" dirty="0"/>
              <a:t>: Aquello que se me manifiesta. La cosa-en-mi. La realidad que puedo conocer</a:t>
            </a:r>
          </a:p>
          <a:p>
            <a:endParaRPr lang="es-ES" sz="2800" dirty="0"/>
          </a:p>
          <a:p>
            <a:r>
              <a:rPr lang="es-ES" sz="2800" b="1" dirty="0"/>
              <a:t>Noúmeno</a:t>
            </a:r>
            <a:r>
              <a:rPr lang="es-E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658326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0F728-1363-A6AE-DD9B-42AEEAAF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FENÓMENO  / NOÚMENO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301D15-6042-525F-BA2D-8BB8634E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Fenómeno</a:t>
            </a:r>
            <a:r>
              <a:rPr lang="es-ES" sz="2800" dirty="0"/>
              <a:t>: Aquello que se me manifiesta. La cosa-en-mi. La realidad que puedo conocer</a:t>
            </a:r>
          </a:p>
          <a:p>
            <a:endParaRPr lang="es-ES" sz="2800" dirty="0"/>
          </a:p>
          <a:p>
            <a:r>
              <a:rPr lang="es-ES" sz="2800" b="1" dirty="0"/>
              <a:t>Noúmeno</a:t>
            </a:r>
            <a:r>
              <a:rPr lang="es-ES" sz="2800" dirty="0"/>
              <a:t>: Aquello que está más allá de la experiencia. La cosa-en-sí</a:t>
            </a:r>
          </a:p>
        </p:txBody>
      </p:sp>
    </p:spTree>
    <p:extLst>
      <p:ext uri="{BB962C8B-B14F-4D97-AF65-F5344CB8AC3E}">
        <p14:creationId xmlns:p14="http://schemas.microsoft.com/office/powerpoint/2010/main" val="4029309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B1B3F-F130-85AE-A426-516D5D61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¿Puedes conocer el noúmeno?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1FFC11-07BE-96FE-0011-0277EC81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3453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B1B3F-F130-85AE-A426-516D5D61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¿puedes conocer el noúmeno?</a:t>
            </a:r>
          </a:p>
        </p:txBody>
      </p:sp>
      <p:pic>
        <p:nvPicPr>
          <p:cNvPr id="3074" name="Picture 2" descr="Lámina rígida «No, tú Kant» de Dextil | Redbubble">
            <a:extLst>
              <a:ext uri="{FF2B5EF4-FFF2-40B4-BE49-F238E27FC236}">
                <a16:creationId xmlns:a16="http://schemas.microsoft.com/office/drawing/2014/main" id="{F3AE5C55-150F-43B2-EF93-A73D5F50A4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02556"/>
            <a:ext cx="4314825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45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BF1B7-1BAB-0784-5D78-3CBC4C72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Dialéctica trascendental: la razón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B7E5-EE11-A4CF-EE3E-3288D9BD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Ideas Trascendentales que pretenden unificar el conocimiento bajo los principios regulativos o ideas de ALMA, MUNDO, DIOS</a:t>
            </a:r>
          </a:p>
        </p:txBody>
      </p:sp>
    </p:spTree>
    <p:extLst>
      <p:ext uri="{BB962C8B-B14F-4D97-AF65-F5344CB8AC3E}">
        <p14:creationId xmlns:p14="http://schemas.microsoft.com/office/powerpoint/2010/main" val="35370090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BF1B7-1BAB-0784-5D78-3CBC4C72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Dialéctica trascendental: la razón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B7E5-EE11-A4CF-EE3E-3288D9BD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ALMA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560854-B2C0-E184-481C-0D21481B5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930155"/>
            <a:ext cx="8656616" cy="30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484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BF1B7-1BAB-0784-5D78-3CBC4C72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Dialéctica trascendental: la razón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B7E5-EE11-A4CF-EE3E-3288D9BD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ALMA: Paralogismos</a:t>
            </a:r>
          </a:p>
        </p:txBody>
      </p:sp>
    </p:spTree>
    <p:extLst>
      <p:ext uri="{BB962C8B-B14F-4D97-AF65-F5344CB8AC3E}">
        <p14:creationId xmlns:p14="http://schemas.microsoft.com/office/powerpoint/2010/main" val="9854886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BF1B7-1BAB-0784-5D78-3CBC4C72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Dialéctica trascendental: la razón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B7E5-EE11-A4CF-EE3E-3288D9BD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MUNDO: Antinomias</a:t>
            </a:r>
          </a:p>
        </p:txBody>
      </p:sp>
    </p:spTree>
    <p:extLst>
      <p:ext uri="{BB962C8B-B14F-4D97-AF65-F5344CB8AC3E}">
        <p14:creationId xmlns:p14="http://schemas.microsoft.com/office/powerpoint/2010/main" val="171797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F0F1-1D0E-5E09-AFE8-925507BA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A PRIORI DE LA SENSIBILIDAD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04F67-4532-041F-EA3C-1A3A749F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A </a:t>
            </a:r>
            <a:r>
              <a:rPr lang="es-ES" sz="3200" dirty="0"/>
              <a:t>PRIORI: </a:t>
            </a:r>
            <a:r>
              <a:rPr lang="es-ES" sz="2800" dirty="0">
                <a:effectLst/>
                <a:latin typeface="Arial" panose="020B0604020202020204" pitchFamily="34" charset="0"/>
              </a:rPr>
              <a:t>significa para Kant aquello que no procede de la experiencia: el espacio y el tiempo no proceden de</a:t>
            </a:r>
            <a:br>
              <a:rPr lang="es-ES" sz="2800" dirty="0"/>
            </a:br>
            <a:r>
              <a:rPr lang="es-ES" sz="2800" dirty="0">
                <a:effectLst/>
                <a:latin typeface="Arial" panose="020B0604020202020204" pitchFamily="34" charset="0"/>
              </a:rPr>
              <a:t>la experiencia, sino que la preceden, como condiciones para que esta sea posible</a:t>
            </a:r>
            <a:r>
              <a:rPr lang="es-ES" sz="2400" dirty="0">
                <a:effectLst/>
                <a:latin typeface="Arial" panose="020B0604020202020204" pitchFamily="34" charset="0"/>
              </a:rPr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1340705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BF1B7-1BAB-0784-5D78-3CBC4C72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Dialéctica trascendental: la razón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B7E5-EE11-A4CF-EE3E-3288D9BD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MUNDO: Antinomias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785F83-90DA-1225-08F4-07B59D9F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24" y="2562225"/>
            <a:ext cx="8742097" cy="29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25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BF1B7-1BAB-0784-5D78-3CBC4C72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Dialéctica trascendental: la razón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B7E5-EE11-A4CF-EE3E-3288D9BD2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DIOS: </a:t>
            </a:r>
          </a:p>
          <a:p>
            <a:r>
              <a:rPr lang="es-ES" sz="2800" dirty="0"/>
              <a:t>-Argumento ontológico</a:t>
            </a:r>
          </a:p>
          <a:p>
            <a:r>
              <a:rPr lang="es-ES" sz="2800" dirty="0"/>
              <a:t>Argumento cosmológico</a:t>
            </a:r>
          </a:p>
          <a:p>
            <a:r>
              <a:rPr lang="es-ES" sz="2800" dirty="0"/>
              <a:t>Argumento teleológico (físico teológico)</a:t>
            </a:r>
          </a:p>
        </p:txBody>
      </p:sp>
    </p:spTree>
    <p:extLst>
      <p:ext uri="{BB962C8B-B14F-4D97-AF65-F5344CB8AC3E}">
        <p14:creationId xmlns:p14="http://schemas.microsoft.com/office/powerpoint/2010/main" val="36256742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BB1D0-4AEF-FB8D-D769-7DCED090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730551-4267-C5A3-6385-4463DDD83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1302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80A66-99E0-0D89-F121-AEC9CE4A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D107375-152B-7A62-FC93-266CF92C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80" y="3338094"/>
            <a:ext cx="6485449" cy="2148305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4D3633-EE7C-BA4B-560A-E5A242614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37" y="538339"/>
            <a:ext cx="3317357" cy="23937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E6FC40-25E3-8982-9F63-8DC382A0A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0" y="-7590"/>
            <a:ext cx="8084986" cy="25335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7F605B-014A-EBE1-F16E-7432F34E1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306" y="2665863"/>
            <a:ext cx="3761470" cy="33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7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F0F1-1D0E-5E09-AFE8-925507BA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A PRIORI DE LA SENSIBILIDAD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04F67-4532-041F-EA3C-1A3A749F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8078"/>
            <a:ext cx="9603275" cy="3450613"/>
          </a:xfrm>
        </p:spPr>
        <p:txBody>
          <a:bodyPr>
            <a:normAutofit/>
          </a:bodyPr>
          <a:lstStyle/>
          <a:p>
            <a:r>
              <a:rPr lang="es-ES" sz="2800" dirty="0"/>
              <a:t>DE LA SENSIBILIDAD:</a:t>
            </a:r>
          </a:p>
        </p:txBody>
      </p:sp>
    </p:spTree>
    <p:extLst>
      <p:ext uri="{BB962C8B-B14F-4D97-AF65-F5344CB8AC3E}">
        <p14:creationId xmlns:p14="http://schemas.microsoft.com/office/powerpoint/2010/main" val="227156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7F0F1-1D0E-5E09-AFE8-925507BAD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FORMAS A PRIORI DE LA SENSIBILIDAD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04F67-4532-041F-EA3C-1A3A749F8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18078"/>
            <a:ext cx="9603275" cy="3450613"/>
          </a:xfrm>
        </p:spPr>
        <p:txBody>
          <a:bodyPr>
            <a:normAutofit fontScale="92500"/>
          </a:bodyPr>
          <a:lstStyle/>
          <a:p>
            <a:r>
              <a:rPr lang="es-ES" sz="2800" dirty="0"/>
              <a:t>DE LA SENSIBILIDAD: </a:t>
            </a:r>
            <a:r>
              <a:rPr lang="es-ES" sz="2400" dirty="0">
                <a:effectLst/>
                <a:latin typeface="Arial" panose="020B0604020202020204" pitchFamily="34" charset="0"/>
              </a:rPr>
              <a:t>Es decir, del conocimiento sensible. Kant distingue entre:</a:t>
            </a:r>
            <a:br>
              <a:rPr lang="es-ES" sz="2400" dirty="0"/>
            </a:br>
            <a:r>
              <a:rPr lang="es-ES" sz="2400" dirty="0">
                <a:effectLst/>
                <a:latin typeface="Arial" panose="020B0604020202020204" pitchFamily="34" charset="0"/>
              </a:rPr>
              <a:t>· </a:t>
            </a:r>
            <a:r>
              <a:rPr lang="es-ES" sz="2400" u="sng" dirty="0">
                <a:effectLst/>
                <a:latin typeface="Arial" panose="020B0604020202020204" pitchFamily="34" charset="0"/>
              </a:rPr>
              <a:t>Sensibilidad externa </a:t>
            </a:r>
            <a:r>
              <a:rPr lang="es-ES" sz="2400" dirty="0">
                <a:effectLst/>
                <a:latin typeface="Arial" panose="020B0604020202020204" pitchFamily="34" charset="0"/>
              </a:rPr>
              <a:t>Está sometida a ambas formas de espacio y tiempo (colores, sonidos, etc., se perciben en el espacio y en el tiempo).</a:t>
            </a:r>
            <a:br>
              <a:rPr lang="es-ES" sz="2400" dirty="0"/>
            </a:br>
            <a:r>
              <a:rPr lang="es-ES" sz="2400" dirty="0">
                <a:effectLst/>
                <a:latin typeface="Arial" panose="020B0604020202020204" pitchFamily="34" charset="0"/>
              </a:rPr>
              <a:t>· </a:t>
            </a:r>
            <a:r>
              <a:rPr lang="es-ES" sz="2400" u="sng" dirty="0">
                <a:effectLst/>
                <a:latin typeface="Arial" panose="020B0604020202020204" pitchFamily="34" charset="0"/>
              </a:rPr>
              <a:t>Sensibilidad interna </a:t>
            </a:r>
            <a:r>
              <a:rPr lang="es-ES" sz="2400" dirty="0">
                <a:effectLst/>
                <a:latin typeface="Arial" panose="020B0604020202020204" pitchFamily="34" charset="0"/>
              </a:rPr>
              <a:t>Está sometida solo a la forma del tiempo (nuestras vivencias, imaginaciones, recuerdos, etc., se suceden unas a otras en el</a:t>
            </a:r>
            <a:br>
              <a:rPr lang="es-ES" sz="2400" dirty="0"/>
            </a:br>
            <a:r>
              <a:rPr lang="es-ES" sz="2400" dirty="0">
                <a:effectLst/>
                <a:latin typeface="Arial" panose="020B0604020202020204" pitchFamily="34" charset="0"/>
              </a:rPr>
              <a:t>tiempo).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463684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239</TotalTime>
  <Words>1477</Words>
  <Application>Microsoft Office PowerPoint</Application>
  <PresentationFormat>Panorámica</PresentationFormat>
  <Paragraphs>203</Paragraphs>
  <Slides>73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77" baseType="lpstr">
      <vt:lpstr>Arial</vt:lpstr>
      <vt:lpstr>Calibri</vt:lpstr>
      <vt:lpstr>Gill Sans MT</vt:lpstr>
      <vt:lpstr>Galería</vt:lpstr>
      <vt:lpstr>*El cielo es azul *La línea recta es la distancia más corta entre dos puntos *Todos los cuerpos son extensos *Todos los cuerpos son pesados *7+5=12 * Es padre de algún hijo * Es padre de 3 hijos </vt:lpstr>
      <vt:lpstr>SITUA CADA EXPRESIÓN EN LA Estética, analítica o dialéctica trascendental</vt:lpstr>
      <vt:lpstr>FORMAS A PRIORI DE LA SENSIBILIDAD</vt:lpstr>
      <vt:lpstr>FORMAS A PRIORI DE LA SENSIBILIDAD</vt:lpstr>
      <vt:lpstr>FORMAS A PRIORI DE LA SENSIBILIDAD</vt:lpstr>
      <vt:lpstr>FORMAS A PRIORI DE LA SENSIBILIDAD</vt:lpstr>
      <vt:lpstr>FORMAS A PRIORI DE LA SENSIBILIDAD</vt:lpstr>
      <vt:lpstr>FORMAS A PRIORI DE LA SENSIBILIDAD</vt:lpstr>
      <vt:lpstr>FORMAS A PRIORI DE LA SENSIBILIDAD</vt:lpstr>
      <vt:lpstr>FORMAS A PRIORI DE LA SENSIBILIDAD</vt:lpstr>
      <vt:lpstr>INTUICIONES PURAS</vt:lpstr>
      <vt:lpstr>INTUICIONES PURAS</vt:lpstr>
      <vt:lpstr>¿por qué dice Kant que el tiempo y el espacio son a priori?</vt:lpstr>
      <vt:lpstr>¿por qué dice Kant que el tiempo y el espacio son a priori?</vt:lpstr>
      <vt:lpstr>¿Por qué el tiempo y el espacio son formas a priori de la sensibilidad?</vt:lpstr>
      <vt:lpstr>¿Por qué el tiempo y el espacio son formas a priori de la sensibilidad?</vt:lpstr>
      <vt:lpstr>¿Por qué el tiempo y el espacio son formas a priori de la sensibilidad?</vt:lpstr>
      <vt:lpstr>Presentación de PowerPoint</vt:lpstr>
      <vt:lpstr>RESPONDE:</vt:lpstr>
      <vt:lpstr>Presentación de PowerPoint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Analítica trascendental: entendimiento</vt:lpstr>
      <vt:lpstr>Presentación de PowerPoint</vt:lpstr>
      <vt:lpstr>Presentación de PowerPoint</vt:lpstr>
      <vt:lpstr>Pon ejemplos de</vt:lpstr>
      <vt:lpstr>Pon ejemplos de</vt:lpstr>
      <vt:lpstr>Pon ejemplos de</vt:lpstr>
      <vt:lpstr>Pon ejemplos de</vt:lpstr>
      <vt:lpstr>Pon ejemplos de</vt:lpstr>
      <vt:lpstr>Pon ejemplos de</vt:lpstr>
      <vt:lpstr>Pon ejemplos de</vt:lpstr>
      <vt:lpstr>Pon ejemplos de</vt:lpstr>
      <vt:lpstr>Pon ejemplos de</vt:lpstr>
      <vt:lpstr>Pon ejemplos de</vt:lpstr>
      <vt:lpstr>FENÓMENO  / NOÚMENO</vt:lpstr>
      <vt:lpstr>FENÓMENO  / NOÚMENO</vt:lpstr>
      <vt:lpstr>FENÓMENO  / NOÚMENO</vt:lpstr>
      <vt:lpstr>¿Puedes conocer el noúmeno?</vt:lpstr>
      <vt:lpstr>¿puedes conocer el noúmeno?</vt:lpstr>
      <vt:lpstr>Dialéctica trascendental: la razón</vt:lpstr>
      <vt:lpstr>Dialéctica trascendental: la razón</vt:lpstr>
      <vt:lpstr>Dialéctica trascendental: la razón</vt:lpstr>
      <vt:lpstr>Dialéctica trascendental: la razón</vt:lpstr>
      <vt:lpstr>Dialéctica trascendental: la razón</vt:lpstr>
      <vt:lpstr>Dialéctica trascendental: la razón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*El cielo es azul *La línea recta es la distancia más corta entre dos puntos *Todos los cuerpos son extensos *Todos los cuerpos son pesados *7+5=12 * Es padre de algún hijo * Es padre de 3 hijos </dc:title>
  <dc:creator>Usuario</dc:creator>
  <cp:lastModifiedBy>MIKEL URRESTI GONZALEZ</cp:lastModifiedBy>
  <cp:revision>21</cp:revision>
  <dcterms:created xsi:type="dcterms:W3CDTF">2023-03-02T10:26:23Z</dcterms:created>
  <dcterms:modified xsi:type="dcterms:W3CDTF">2023-03-09T01:39:49Z</dcterms:modified>
</cp:coreProperties>
</file>