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57" r:id="rId10"/>
    <p:sldId id="258" r:id="rId11"/>
    <p:sldId id="294" r:id="rId12"/>
    <p:sldId id="259" r:id="rId13"/>
    <p:sldId id="260" r:id="rId14"/>
    <p:sldId id="296" r:id="rId15"/>
    <p:sldId id="261" r:id="rId16"/>
    <p:sldId id="262" r:id="rId17"/>
    <p:sldId id="299" r:id="rId18"/>
    <p:sldId id="263" r:id="rId19"/>
    <p:sldId id="264" r:id="rId20"/>
    <p:sldId id="285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97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83" r:id="rId41"/>
    <p:sldId id="284" r:id="rId4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DDB79-AD23-6F96-04F4-975E7C75E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87A515-386D-B5CC-361C-EA500582E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DF6F0E-B494-0CA6-998D-54E3EAD4E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A0C-AC52-4535-A785-A52CADB5EB08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414C54-8DBD-E725-6AF0-9B8B033E9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BF724A-6E08-26A4-256F-8041A1B2B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CB8D-7B8B-4703-A3B9-246097F594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36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693CD-4E43-5890-81B5-AC00E82B6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1F1337-A900-F7ED-880E-E4F9A8794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3EC0C8-639D-7FA7-1243-01E12CCA0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A0C-AC52-4535-A785-A52CADB5EB08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04FA1C-224B-B388-1F11-1BAA0EDF6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685941-EA38-3350-DAF9-D431936AD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CB8D-7B8B-4703-A3B9-246097F594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358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79EF90-5C71-B3A1-1B99-48586FB160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C8FE9D-5FCE-09DE-49AB-B68732380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A10449-F4AB-5288-C992-D9451593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A0C-AC52-4535-A785-A52CADB5EB08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411A6E-72AF-2E3E-0885-9FC6300D5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6547C0-3996-1A0C-A428-8978BC632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CB8D-7B8B-4703-A3B9-246097F594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63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7ECD29-5281-386C-2684-58340B3A3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9E5CC4-9084-A495-EEA8-DD2ED6C04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45E422-2B32-ACA4-577E-DB839731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A0C-AC52-4535-A785-A52CADB5EB08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D7847-ADD1-D5A0-FC82-0BF2A10FE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FDD4E6-C2A2-F458-E79A-D75F06484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CB8D-7B8B-4703-A3B9-246097F594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50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CE910B-6D47-4798-12EA-87B1AD9D9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DD2C92-F491-E6E2-3275-8717568FF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BAFE9-A97E-A9BF-4101-F2D2CF6F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A0C-AC52-4535-A785-A52CADB5EB08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2A553A-12A5-D924-776E-3A982945F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F891F1-226D-5A93-DDD0-8470529E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CB8D-7B8B-4703-A3B9-246097F594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97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3CC7FA-CAFC-289D-C5A0-10CDDA0C5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8ACC47-F84A-E40E-DEDD-2AE5EA0EF4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B891EF-6C82-FF02-0AF8-67DA8E978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110686-CBC4-1AA7-4012-2731CA9B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A0C-AC52-4535-A785-A52CADB5EB08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00AA6B-3E46-180D-44DF-9A60A1338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E72807-19C9-D197-05A9-1E2C48E9E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CB8D-7B8B-4703-A3B9-246097F594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11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100A00-066E-9F5B-F7E0-21C26181B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F4A77A-28D9-C8EE-32EE-1D3296C1D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B240B1-0AEC-AED4-D5BC-F8CDF0110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8CB68AE-80B9-CFE5-55BF-BA35C404EF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121E47-BBC0-F9D8-4EDA-34B8FD9EC5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20CB875-3029-568B-D5FD-86759B686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A0C-AC52-4535-A785-A52CADB5EB08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69749D0-AA65-FCF4-CBCB-8CFBD3248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093E7EE-993D-8347-5B44-FC2717CC2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CB8D-7B8B-4703-A3B9-246097F594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47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2A8D0B-DE30-CBE8-48C1-48D8DF1C6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D52290A-6060-3B1B-55D0-E08D586A3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A0C-AC52-4535-A785-A52CADB5EB08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AF2C25B-F1CD-1BAE-5FBB-6024FDE51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487822D-4FF5-E53A-112A-EDAC74397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CB8D-7B8B-4703-A3B9-246097F594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94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320A7B3-E3A3-5CAC-71E9-7ED85E5D5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A0C-AC52-4535-A785-A52CADB5EB08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89EFEDC-45BC-E6A0-1574-9DE8D15AE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E5F966-284B-F094-523E-45A736BC1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CB8D-7B8B-4703-A3B9-246097F594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517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1E91F-48C1-D224-9251-2340AD4DD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3A9F1F-BAD0-592D-8230-EC3ED3CD8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E8822A-5FA8-DC13-0D25-28F18B719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6B48B8-58CA-4E62-B248-92D8B69B8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A0C-AC52-4535-A785-A52CADB5EB08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CE7B3E-91D9-97AE-7223-04FD08340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50FC5C-005E-93F5-B7CB-08703F412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CB8D-7B8B-4703-A3B9-246097F594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26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77991C-FC8B-506B-F486-2610B1404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C0D618-CD6F-E3A5-13FD-54C3DADE5B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D438DC-9CFF-BC4D-EE01-375B48D75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A6C54A-B616-CFC2-2E2A-4C7849E82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3A0C-AC52-4535-A785-A52CADB5EB08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FB41FA-819C-8DA5-75DF-A51C14B87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3FE5CF-E3B9-477E-EFEF-EDF9F6807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CB8D-7B8B-4703-A3B9-246097F594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900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53BDBF5-A36A-E9CD-4B4F-3AC050F58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3E5D8E-70F6-8DBC-A63A-41E1D3279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AEE058-CE69-F988-5E6A-C65FFBFC3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63A0C-AC52-4535-A785-A52CADB5EB08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112C2B-9744-E45C-B24C-FFA0F5326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88BB27-3FFD-7168-F142-9C12393ED3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0CB8D-7B8B-4703-A3B9-246097F594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50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1144DE-2453-E515-1D2C-A17AF59D0D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394FAC-E8B9-9268-173C-D6EC00E8C9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85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09720" y="357166"/>
            <a:ext cx="8501122" cy="6286544"/>
          </a:xfrm>
        </p:spPr>
        <p:txBody>
          <a:bodyPr>
            <a:normAutofit fontScale="92500" lnSpcReduction="20000"/>
          </a:bodyPr>
          <a:lstStyle/>
          <a:p>
            <a:r>
              <a:rPr lang="es-ES" sz="2900" dirty="0"/>
              <a:t> Respuesta: Es su problema, no seré yo quien se lo diga.</a:t>
            </a:r>
          </a:p>
          <a:p>
            <a:r>
              <a:rPr lang="es-ES" sz="2900" dirty="0"/>
              <a:t> </a:t>
            </a:r>
          </a:p>
          <a:p>
            <a:r>
              <a:rPr lang="es-ES" sz="2900" dirty="0">
                <a:solidFill>
                  <a:srgbClr val="7030A0"/>
                </a:solidFill>
              </a:rPr>
              <a:t>Respuesta: A mí no me importa, pero intento distanciarme un poco.</a:t>
            </a:r>
          </a:p>
          <a:p>
            <a:r>
              <a:rPr lang="es-ES" sz="2900" dirty="0"/>
              <a:t>.</a:t>
            </a:r>
          </a:p>
          <a:p>
            <a:r>
              <a:rPr lang="es-ES" sz="2900" dirty="0">
                <a:solidFill>
                  <a:schemeClr val="accent3">
                    <a:lumMod val="75000"/>
                  </a:schemeClr>
                </a:solidFill>
              </a:rPr>
              <a:t>C Respuesta: Creo que es mi obligación de amigo hacerlo.</a:t>
            </a:r>
          </a:p>
          <a:p>
            <a:r>
              <a:rPr lang="es-ES" sz="2900" dirty="0">
                <a:solidFill>
                  <a:srgbClr val="00B050"/>
                </a:solidFill>
              </a:rPr>
              <a:t> </a:t>
            </a:r>
          </a:p>
          <a:p>
            <a:r>
              <a:rPr lang="es-ES" sz="2900" dirty="0">
                <a:solidFill>
                  <a:srgbClr val="00B050"/>
                </a:solidFill>
              </a:rPr>
              <a:t> Respuesta: Si él pregunta, le diré qué dicen los demás para que pueda decidir qué hacer.</a:t>
            </a:r>
          </a:p>
          <a:p>
            <a:r>
              <a:rPr lang="es-ES" sz="2900" dirty="0"/>
              <a:t> </a:t>
            </a:r>
            <a:endParaRPr lang="es-ES" sz="2900" dirty="0">
              <a:solidFill>
                <a:srgbClr val="0070C0"/>
              </a:solidFill>
            </a:endParaRPr>
          </a:p>
          <a:p>
            <a:r>
              <a:rPr lang="es-ES" sz="2900" dirty="0">
                <a:solidFill>
                  <a:srgbClr val="0070C0"/>
                </a:solidFill>
              </a:rPr>
              <a:t> Respuesta: Cuando venga por casa le prestaré ropa para que vea qué guapo podría estar.</a:t>
            </a:r>
          </a:p>
          <a:p>
            <a:r>
              <a:rPr lang="es-ES" sz="2900" dirty="0">
                <a:solidFill>
                  <a:srgbClr val="0070C0"/>
                </a:solidFill>
              </a:rPr>
              <a:t> </a:t>
            </a:r>
          </a:p>
          <a:p>
            <a:r>
              <a:rPr lang="es-ES" sz="2900" dirty="0"/>
              <a:t> </a:t>
            </a:r>
            <a:r>
              <a:rPr lang="es-ES" sz="2900" dirty="0">
                <a:solidFill>
                  <a:srgbClr val="FF0000"/>
                </a:solidFill>
              </a:rPr>
              <a:t>Respuesta: Cada persona puede ir como quiera sin que los demás critiquen y no es necesario herir a nadie por eso.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2619EB4B-3352-696F-B131-A30E3F3BB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Un oso camina 10 Km hacia el sur, 10 hacia el este y 10 hacia el norte, volviendo al punto del que partió. ¿De qué color es el oso?</a:t>
            </a:r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A0DFE1E6-4048-7BFE-FCBF-21C46AD43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7643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 </a:t>
            </a:r>
            <a:r>
              <a:rPr lang="es-ES" b="1" dirty="0"/>
              <a:t>Tu amigo ha empezado a hacer dieta… ¿te solidarizas con él a la hora del desayuno?</a:t>
            </a:r>
            <a:endParaRPr lang="es-ES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81158" y="357166"/>
            <a:ext cx="8501122" cy="6215106"/>
          </a:xfrm>
        </p:spPr>
        <p:txBody>
          <a:bodyPr>
            <a:normAutofit fontScale="92500" lnSpcReduction="20000"/>
          </a:bodyPr>
          <a:lstStyle/>
          <a:p>
            <a:r>
              <a:rPr lang="es-ES" dirty="0">
                <a:solidFill>
                  <a:srgbClr val="7030A0"/>
                </a:solidFill>
              </a:rPr>
              <a:t>Respuesta: No creo que sea necesario. Es su decisión y es él quien debe mantenerla.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Respuesta: Claro que sí, para eso están los amigos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rgbClr val="00B050"/>
                </a:solidFill>
              </a:rPr>
              <a:t> Respuesta: A mí ya me va bien llevar algo sano para desayunar, aunque no de dieta si no me hace falta.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 </a:t>
            </a:r>
            <a:r>
              <a:rPr lang="es-ES" dirty="0">
                <a:solidFill>
                  <a:srgbClr val="0070C0"/>
                </a:solidFill>
              </a:rPr>
              <a:t>Respuesta: Las personas que hacen dieta saben que el resto del mundo no siempre acompaña, aunque puedo hacerlo algún día.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rgbClr val="FF0000"/>
                </a:solidFill>
              </a:rPr>
              <a:t> Respuesta: Hay muchas formas de ayudar: comer sin pasárselo por delante, animarle y felicitarle por sus logros.</a:t>
            </a:r>
          </a:p>
          <a:p>
            <a:endParaRPr lang="es-ES" dirty="0"/>
          </a:p>
          <a:p>
            <a:r>
              <a:rPr lang="es-ES" dirty="0"/>
              <a:t>Respuesta: Desayuno a escondidas y así no me ve.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4522A11A-A7C9-AC09-F074-138A9C3C7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Dos personas nacen en el mismo momento, pero no tienen la misma fecha de nacimiento. ¿Cómo puede ser?</a:t>
            </a:r>
          </a:p>
          <a:p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36D7EDD-2208-9462-F9DA-C53D5F87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502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Tus padres te preguntan si tu amigo Miguel fuma y sí lo hace, pero no quiere que sus padres -que son muy amigos de los tuyos- se enteren.</a:t>
            </a:r>
            <a:endParaRPr lang="es-ES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09720" y="285728"/>
            <a:ext cx="8572560" cy="6286544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 Respuesta: Les dices que no o pensarán que tú también.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 Respuesta: Digo que no porque los amigos no se delatan.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rgbClr val="FF0000"/>
                </a:solidFill>
              </a:rPr>
              <a:t>Respuesta: Lo digo, aunque me sienta algo mal, porque se enterarán igual, y es algo que perjudica a mi amigo</a:t>
            </a:r>
          </a:p>
          <a:p>
            <a:endParaRPr lang="es-ES" dirty="0"/>
          </a:p>
          <a:p>
            <a:r>
              <a:rPr lang="es-ES" dirty="0"/>
              <a:t> </a:t>
            </a:r>
            <a:r>
              <a:rPr lang="es-ES" dirty="0">
                <a:solidFill>
                  <a:srgbClr val="00B050"/>
                </a:solidFill>
              </a:rPr>
              <a:t> Respuesta: Les digo la verdad y les pido que no digan nada a sus padres a cambio de tu sinceridad.</a:t>
            </a:r>
          </a:p>
          <a:p>
            <a:endParaRPr lang="es-ES" dirty="0"/>
          </a:p>
          <a:p>
            <a:r>
              <a:rPr lang="es-ES" dirty="0">
                <a:solidFill>
                  <a:srgbClr val="0070C0"/>
                </a:solidFill>
              </a:rPr>
              <a:t> </a:t>
            </a:r>
          </a:p>
          <a:p>
            <a:r>
              <a:rPr lang="es-ES" dirty="0">
                <a:solidFill>
                  <a:srgbClr val="0070C0"/>
                </a:solidFill>
              </a:rPr>
              <a:t> Respuesta: Lo digo para que hagan algo. Fumar es perjudicial para su salud y si lo hacen dejarlo, mejor.</a:t>
            </a:r>
          </a:p>
          <a:p>
            <a:r>
              <a:rPr lang="es-ES" dirty="0">
                <a:solidFill>
                  <a:srgbClr val="0070C0"/>
                </a:solidFill>
              </a:rPr>
              <a:t>.</a:t>
            </a:r>
          </a:p>
          <a:p>
            <a:r>
              <a:rPr lang="es-ES" dirty="0"/>
              <a:t> </a:t>
            </a:r>
            <a:r>
              <a:rPr lang="es-ES" dirty="0">
                <a:solidFill>
                  <a:srgbClr val="7030A0"/>
                </a:solidFill>
              </a:rPr>
              <a:t>Respuesta: Les dices que sí y que es su problema, no vuestro.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DB3CAB6E-4D6B-A97F-FC74-6140F138C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Tres matemáticos entran a un bar. El camarero les pregunta.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-¿Tomaran los tres algo?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El primer matemático responde.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-No lo se.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El segundo responde.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-No lo se.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El tercero responde.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Si.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¿Por qué han respondido así?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70D3493-F65A-5306-A83F-BCFAAFDA3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739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 </a:t>
            </a:r>
          </a:p>
          <a:p>
            <a:r>
              <a:rPr lang="es-ES" b="1" dirty="0"/>
              <a:t>Te asignan como compañero de trabajo a alguien que te cae mal.</a:t>
            </a:r>
            <a:endParaRPr lang="es-ES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09720" y="357166"/>
            <a:ext cx="8501122" cy="6143668"/>
          </a:xfrm>
        </p:spPr>
        <p:txBody>
          <a:bodyPr>
            <a:normAutofit fontScale="92500" lnSpcReduction="10000"/>
          </a:bodyPr>
          <a:lstStyle/>
          <a:p>
            <a:r>
              <a:rPr lang="es-ES" dirty="0">
                <a:solidFill>
                  <a:srgbClr val="FF0000"/>
                </a:solidFill>
              </a:rPr>
              <a:t>Respuesta: Habrá que probar antes de quejarse y, además, igual a él tampoco le caigo bien</a:t>
            </a:r>
          </a:p>
          <a:p>
            <a:endParaRPr lang="es-ES" dirty="0"/>
          </a:p>
          <a:p>
            <a:r>
              <a:rPr lang="es-ES" dirty="0"/>
              <a:t>Respuesta: Hago el trabajo pero con el mínimo roce posible.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 </a:t>
            </a:r>
            <a:r>
              <a:rPr lang="es-ES" dirty="0">
                <a:solidFill>
                  <a:srgbClr val="7030A0"/>
                </a:solidFill>
              </a:rPr>
              <a:t>Respuesta: Si trabaja y me ayuda a subir nota, lo toleraré.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 </a:t>
            </a:r>
            <a:r>
              <a:rPr lang="es-ES" dirty="0">
                <a:solidFill>
                  <a:srgbClr val="00B050"/>
                </a:solidFill>
              </a:rPr>
              <a:t>Respuesta: Se verá mientras trabajamos, igual podemos ser buenos compañeros, si no amigos.</a:t>
            </a:r>
          </a:p>
          <a:p>
            <a:r>
              <a:rPr lang="es-ES" dirty="0">
                <a:solidFill>
                  <a:srgbClr val="00B050"/>
                </a:solidFill>
              </a:rPr>
              <a:t>.	</a:t>
            </a:r>
          </a:p>
          <a:p>
            <a:r>
              <a:rPr lang="es-ES" dirty="0"/>
              <a:t> </a:t>
            </a:r>
            <a:r>
              <a:rPr lang="es-ES" dirty="0">
                <a:solidFill>
                  <a:srgbClr val="0070C0"/>
                </a:solidFill>
              </a:rPr>
              <a:t>Respuesta: Es parte de las reglas de los trabajos en grupo y lo asumo, aunque no me entusiasme. </a:t>
            </a:r>
          </a:p>
          <a:p>
            <a:endParaRPr lang="es-ES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Respuesta: Pido que le cambien por alguien de mis amigos.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9999A-301F-A6AD-0D17-F8E920156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>
                <a:solidFill>
                  <a:srgbClr val="0070C0"/>
                </a:solidFill>
              </a:rPr>
              <a:t>Ética y moral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5A51DB-A8B4-B391-0584-201F69FB5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ACTIVIDAD: Realiza un cuadro con diferencias entre los términos de “moral” y “ética”</a:t>
            </a:r>
          </a:p>
        </p:txBody>
      </p:sp>
    </p:spTree>
    <p:extLst>
      <p:ext uri="{BB962C8B-B14F-4D97-AF65-F5344CB8AC3E}">
        <p14:creationId xmlns:p14="http://schemas.microsoft.com/office/powerpoint/2010/main" val="3730121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1A26277D-F0D4-5DAA-C84D-3A3182CF4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0" i="0" dirty="0">
                <a:solidFill>
                  <a:srgbClr val="000000"/>
                </a:solidFill>
                <a:effectLst/>
                <a:latin typeface="Lausanne"/>
              </a:rPr>
              <a:t>Si lo tengo, no lo comparto. Si la comparto, no lo tengo. ¿Qué es?</a:t>
            </a:r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EC3232A6-A019-385E-D9EB-F1CE14AB8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819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Álvaro, de la otra clase, ha ganado un Premio Nacional de Ciencias, la asignatura que más te gusta. Te parece una pasada pero no le conoces mucho.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81158" y="357166"/>
            <a:ext cx="8358246" cy="6143668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Respuesta: los tipos así se lo suelen tener bastante creído, lo miras desde lejos.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 </a:t>
            </a:r>
            <a:r>
              <a:rPr lang="es-ES" dirty="0">
                <a:solidFill>
                  <a:srgbClr val="7030A0"/>
                </a:solidFill>
              </a:rPr>
              <a:t>Respuesta: Álvaro es bueno en eso, otros son buenos en otra cosa, yo destaco en otra…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 </a:t>
            </a:r>
            <a:r>
              <a:rPr lang="es-ES" dirty="0">
                <a:solidFill>
                  <a:srgbClr val="00B050"/>
                </a:solidFill>
              </a:rPr>
              <a:t>Respuesta: me parece que felicitar a alguien es bueno y le anima a seguir, así que lo haré.</a:t>
            </a:r>
          </a:p>
          <a:p>
            <a:r>
              <a:rPr lang="es-ES" dirty="0">
                <a:solidFill>
                  <a:srgbClr val="00B050"/>
                </a:solidFill>
              </a:rPr>
              <a:t> </a:t>
            </a:r>
          </a:p>
          <a:p>
            <a:r>
              <a:rPr lang="es-ES" dirty="0"/>
              <a:t> </a:t>
            </a:r>
            <a:r>
              <a:rPr lang="es-ES" dirty="0">
                <a:solidFill>
                  <a:srgbClr val="0070C0"/>
                </a:solidFill>
              </a:rPr>
              <a:t>Respuesta: bien hecho, Álvaro! Las reglas de la deportividad dicen que hay que felicitar al que gana.</a:t>
            </a:r>
          </a:p>
          <a:p>
            <a:r>
              <a:rPr lang="es-ES" dirty="0">
                <a:solidFill>
                  <a:srgbClr val="0070C0"/>
                </a:solidFill>
              </a:rPr>
              <a:t> </a:t>
            </a:r>
          </a:p>
          <a:p>
            <a:r>
              <a:rPr lang="es-ES" dirty="0"/>
              <a:t> </a:t>
            </a:r>
            <a:r>
              <a:rPr lang="es-ES" dirty="0">
                <a:solidFill>
                  <a:srgbClr val="FF0000"/>
                </a:solidFill>
              </a:rPr>
              <a:t>Respuesta: aunque no sea mi amigo, este premio dice que es una persona que se ha esforzado y vale y es justo felicitarle.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Respuesta: le digo que me encantaría ser tan bueno como él.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Hemos organizado unos cuantos una salida pero algunos no quieren que se entere Elvira, quien a veces viene con nosotros y a veces no. No se lo hemos dicho y ella hoy nos pregunta qué haremos el fin de semana.</a:t>
            </a:r>
            <a:endParaRPr lang="es-ES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52596" y="428604"/>
            <a:ext cx="8501122" cy="6143668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Respuesta: me abstengo, no seré yo quien diga lo que hay que hacer.</a:t>
            </a:r>
          </a:p>
          <a:p>
            <a:r>
              <a:rPr lang="es-ES" dirty="0"/>
              <a:t> </a:t>
            </a:r>
            <a:endParaRPr lang="es-ES" dirty="0">
              <a:solidFill>
                <a:srgbClr val="7030A0"/>
              </a:solidFill>
            </a:endParaRPr>
          </a:p>
          <a:p>
            <a:r>
              <a:rPr lang="es-ES" dirty="0">
                <a:solidFill>
                  <a:srgbClr val="7030A0"/>
                </a:solidFill>
              </a:rPr>
              <a:t> Respuesta: ella no creo que me lo dijera, yo tampoco lo haré.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Respuesta: se lo digo y quedo bien con ella. Total, más pronto o más tarde se enterará.</a:t>
            </a:r>
          </a:p>
          <a:p>
            <a:r>
              <a:rPr lang="es-ES" dirty="0">
                <a:solidFill>
                  <a:srgbClr val="0070C0"/>
                </a:solidFill>
              </a:rPr>
              <a:t> </a:t>
            </a:r>
          </a:p>
          <a:p>
            <a:r>
              <a:rPr lang="es-ES" dirty="0">
                <a:solidFill>
                  <a:srgbClr val="0070C0"/>
                </a:solidFill>
              </a:rPr>
              <a:t>Respuesta: este tema acabará por generar mal rollo entre nosotros. Deberíamos ser más abiertos y aceptar más gente en la salida.</a:t>
            </a:r>
          </a:p>
          <a:p>
            <a:r>
              <a:rPr lang="es-ES" dirty="0">
                <a:solidFill>
                  <a:srgbClr val="0070C0"/>
                </a:solidFill>
              </a:rPr>
              <a:t> </a:t>
            </a:r>
          </a:p>
          <a:p>
            <a:r>
              <a:rPr lang="es-ES" dirty="0">
                <a:solidFill>
                  <a:srgbClr val="FF0000"/>
                </a:solidFill>
              </a:rPr>
              <a:t> Respuesta: siento que no obramos bien y no creo que vaya si no corregimos este tema. Si en el día a día es nuestra amiga, tiene derecho a venir, es lo justo</a:t>
            </a:r>
            <a:r>
              <a:rPr lang="es-ES" dirty="0"/>
              <a:t>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rgbClr val="00B050"/>
                </a:solidFill>
              </a:rPr>
              <a:t>Respuesta: creo que a Elvira le disgustará mucho cuando lo sepa. Convoco a todos para hablarlo y que se lo digamos juntos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Tu amiga Ana te confía la reciente separación de sus padres en secreto, porque aún no quieren que se sepa, y la profesora te pregunta en confianza qué le pasa a Ana porque la ve rara y triste y sus notas están bajando y ella le ha dicho que no le ocurre nada.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81158" y="285728"/>
            <a:ext cx="8429684" cy="6215106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Respuesta: a un profe no te niegas a responderle ni le engañas, así que se lo dices.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rgbClr val="00B050"/>
                </a:solidFill>
              </a:rPr>
              <a:t>Respuesta: no le dices nada pero le comentas a Ana que la profesora está preocupada y que debería hablar con ella o al final no se lo podrás ocultar.</a:t>
            </a:r>
          </a:p>
          <a:p>
            <a:r>
              <a:rPr lang="es-ES" dirty="0"/>
              <a:t>…</a:t>
            </a:r>
          </a:p>
          <a:p>
            <a:r>
              <a:rPr lang="es-ES" dirty="0">
                <a:solidFill>
                  <a:srgbClr val="0070C0"/>
                </a:solidFill>
              </a:rPr>
              <a:t>Respuesta: le dices que has prometido mantener el secreto pero que puede hablar con la familia y seguro que le contarán qué pasa.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rgbClr val="FF0000"/>
                </a:solidFill>
              </a:rPr>
              <a:t> Respuesta: la profesora no cotillea sino que se preocupa. Por el bien de tu amiga se lo cuentas pero le pides que no revele el secreto tampoco.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 </a:t>
            </a:r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Respuesta: se lo cuentas y se dará cuenta la profesora de lo mucho que ella confía en ti, que eres de fiar y buena gente.</a:t>
            </a:r>
          </a:p>
          <a:p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es-ES" dirty="0"/>
              <a:t> </a:t>
            </a:r>
            <a:r>
              <a:rPr lang="es-ES" dirty="0">
                <a:solidFill>
                  <a:srgbClr val="7030A0"/>
                </a:solidFill>
              </a:rPr>
              <a:t>Respuesta: supongo que si se lo cuento estará contenta y ganaré puntos.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Has visto a la novia de tu amigo Andrés besarse con otro chico en el vestuario de deportes una tarde que tú haces una actividad en el centro y tu amigo no. Tú sabes que Andrés está muy enamorado y confía mucho en ella.</a:t>
            </a:r>
            <a:endParaRPr lang="es-ES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549D28-9D1F-D2FF-2465-05D369F2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24F2C9-EA20-A70B-E8CB-9D79942A2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4306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81158" y="357166"/>
            <a:ext cx="8572560" cy="6215106"/>
          </a:xfrm>
        </p:spPr>
        <p:txBody>
          <a:bodyPr>
            <a:normAutofit fontScale="85000" lnSpcReduction="10000"/>
          </a:bodyPr>
          <a:lstStyle/>
          <a:p>
            <a:r>
              <a:rPr lang="es-ES" dirty="0">
                <a:solidFill>
                  <a:srgbClr val="7030A0"/>
                </a:solidFill>
              </a:rPr>
              <a:t>Respuesta: a mí me gustaría que me lo dijera, así que eso haré yo.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Respuesta: yo mediaré entre ellos, les ayudaré a resolver esto.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 </a:t>
            </a:r>
            <a:r>
              <a:rPr lang="es-ES" dirty="0">
                <a:solidFill>
                  <a:srgbClr val="0070C0"/>
                </a:solidFill>
              </a:rPr>
              <a:t>Respuesta: Andrés espera de nuestra amistad que sea sincero y no le defraudaré, aunque no es fácil para mí hacerlo.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 </a:t>
            </a:r>
            <a:r>
              <a:rPr lang="es-ES" dirty="0">
                <a:solidFill>
                  <a:srgbClr val="FF0000"/>
                </a:solidFill>
              </a:rPr>
              <a:t>Respuesta: le digo a ella que si no habla con Andrés y le explica lo que ocurre, me veré obligado a hacerlo yo, porque no puedo mantenerlo engañado.</a:t>
            </a:r>
          </a:p>
          <a:p>
            <a:endParaRPr lang="es-ES" dirty="0">
              <a:solidFill>
                <a:srgbClr val="FF0000"/>
              </a:solidFill>
            </a:endParaRPr>
          </a:p>
          <a:p>
            <a:r>
              <a:rPr lang="es-ES" dirty="0">
                <a:solidFill>
                  <a:srgbClr val="00B050"/>
                </a:solidFill>
              </a:rPr>
              <a:t>Respuesta: lo siento mucho por él, así que le pido explicaciones a ella a ver qué tiene que decir.</a:t>
            </a:r>
          </a:p>
          <a:p>
            <a:endParaRPr lang="es-ES" dirty="0">
              <a:solidFill>
                <a:srgbClr val="00B050"/>
              </a:solidFill>
            </a:endParaRPr>
          </a:p>
          <a:p>
            <a:r>
              <a:rPr lang="es-ES" dirty="0"/>
              <a:t>Respuesta: como si no lo hubiera visto. Menos problemas.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9999A-301F-A6AD-0D17-F8E920156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>
                <a:solidFill>
                  <a:srgbClr val="0070C0"/>
                </a:solidFill>
              </a:rPr>
              <a:t>Ética y moral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5A51DB-A8B4-B391-0584-201F69FB5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5400" b="1" dirty="0"/>
              <a:t>Ética: </a:t>
            </a:r>
            <a:r>
              <a:rPr lang="es-ES" sz="54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Es el estudio y la reflexión sobre la moral, de las reglas de conducta aplicadas a alguna organización o sociedad.</a:t>
            </a:r>
            <a:endParaRPr lang="es-ES" sz="5400" b="1" dirty="0"/>
          </a:p>
        </p:txBody>
      </p:sp>
    </p:spTree>
    <p:extLst>
      <p:ext uri="{BB962C8B-B14F-4D97-AF65-F5344CB8AC3E}">
        <p14:creationId xmlns:p14="http://schemas.microsoft.com/office/powerpoint/2010/main" val="13890889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 Inés me explica que van a venir a la salida de clase unos chicos de otro barrio que venden muy baratos unos móviles muy chulos. Yo sospecho que son robados.</a:t>
            </a:r>
            <a:endParaRPr lang="es-ES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Respuesta: Este tipo de gente no me gusta nada, mejor no voy.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Respuesta: si van mis amigos, me apunto aunque solo sea a mirar.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rgbClr val="00B050"/>
                </a:solidFill>
              </a:rPr>
              <a:t> Respuesta: no voy, pienso en la persona a la que le han robado el móvil, no estará muy contento…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rgbClr val="FF0000"/>
                </a:solidFill>
              </a:rPr>
              <a:t>Respuesta: no participaré en este “juego” que daña a mucha gente: personas, comerciantes, empresas...</a:t>
            </a:r>
          </a:p>
          <a:p>
            <a:endParaRPr lang="es-ES" dirty="0"/>
          </a:p>
          <a:p>
            <a:r>
              <a:rPr lang="es-ES" dirty="0">
                <a:solidFill>
                  <a:srgbClr val="0070C0"/>
                </a:solidFill>
              </a:rPr>
              <a:t>Respuesta: no voy. Si no hubiera mercado para los objetos robados, no habría robos.</a:t>
            </a:r>
          </a:p>
          <a:p>
            <a:endParaRPr lang="es-ES" dirty="0"/>
          </a:p>
          <a:p>
            <a:r>
              <a:rPr lang="es-ES" dirty="0">
                <a:solidFill>
                  <a:srgbClr val="7030A0"/>
                </a:solidFill>
              </a:rPr>
              <a:t>Respuesta: ¿Por qué no? Si no los compro yo, lo hará otro.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I </a:t>
            </a:r>
            <a:r>
              <a:rPr lang="es-ES" b="1" dirty="0"/>
              <a:t>No te gusta llevar gafas pero tienes una cita para ir al cine. Si no te las pones, no verás nada de la película.</a:t>
            </a:r>
            <a:endParaRPr lang="es-ES" dirty="0"/>
          </a:p>
          <a:p>
            <a:pPr>
              <a:buNone/>
            </a:pPr>
            <a:endParaRPr lang="es-ES" dirty="0"/>
          </a:p>
          <a:p>
            <a:r>
              <a:rPr lang="es-ES" dirty="0"/>
              <a:t> 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09720" y="357166"/>
            <a:ext cx="8572560" cy="6143668"/>
          </a:xfrm>
        </p:spPr>
        <p:txBody>
          <a:bodyPr>
            <a:normAutofit fontScale="85000" lnSpcReduction="20000"/>
          </a:bodyPr>
          <a:lstStyle/>
          <a:p>
            <a:r>
              <a:rPr lang="es-ES" b="1" dirty="0"/>
              <a:t>Respuesta: No te las pones aunque no veas, no quieres parecer un bicho raro.</a:t>
            </a:r>
            <a:endParaRPr lang="es-ES" dirty="0"/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 Respuesta: Lo consultaré con mi mejor amiga a ver qué opina.</a:t>
            </a:r>
          </a:p>
          <a:p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r>
              <a:rPr lang="es-ES" dirty="0"/>
              <a:t> </a:t>
            </a:r>
            <a:r>
              <a:rPr lang="es-ES" dirty="0">
                <a:solidFill>
                  <a:srgbClr val="00B050"/>
                </a:solidFill>
              </a:rPr>
              <a:t>Respuesta: Me las pongo para ver la película, luego me las quito porque no las necesito de cerca y me da más seguridad no llevarlas.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rgbClr val="FF0000"/>
                </a:solidFill>
              </a:rPr>
              <a:t>Respuesta: Las llevaré porque así soy yo y tengo que gustarle con todos mis defectos. Además, tiene derecho a tener una versión auténtica de mí.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 </a:t>
            </a:r>
            <a:r>
              <a:rPr lang="es-ES" dirty="0">
                <a:solidFill>
                  <a:srgbClr val="0070C0"/>
                </a:solidFill>
              </a:rPr>
              <a:t>Respuesta: Si no llevo gafas, puedo liar una buena y fastidiar a mucha gente. Por el bien de todos, me las pongo.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rgbClr val="7030A0"/>
                </a:solidFill>
              </a:rPr>
              <a:t> Respuesta: Me las pongo y así será una prueba de si me conviene o no esta pareja.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Tu amiga de toda la vida empieza a ir con gente de otro grupo aunque tú preferirías ir vosotras solas. Te dice que este sábado no podrá ir contigo al cine pero tú sospechas que es mentira y que ella va a ir al centro comercial con los otros.</a:t>
            </a:r>
            <a:endParaRPr lang="es-ES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38282" y="500043"/>
            <a:ext cx="8643998" cy="6072229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Respuesta: no le vuelves a hablar, es mejor así.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rgbClr val="00B050"/>
                </a:solidFill>
              </a:rPr>
              <a:t>Respuesta: hablas con ella para dejar las cosas claras y ver cómo seguís.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rgbClr val="7030A0"/>
                </a:solidFill>
              </a:rPr>
              <a:t>Respuesta: buscaría a otra gente para que vea que tú también tienes amigos y les diría que no es de fiar.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Respuesta: lloras y le imploras que siga siendo tu amiga, pero te sientes traicionada y te deprimes.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rgbClr val="0070C0"/>
                </a:solidFill>
              </a:rPr>
              <a:t>Respuesta: la gente cambia y quizás necesitamos conocer más gente.</a:t>
            </a:r>
          </a:p>
          <a:p>
            <a:r>
              <a:rPr lang="es-ES" dirty="0">
                <a:solidFill>
                  <a:srgbClr val="0070C0"/>
                </a:solidFill>
              </a:rPr>
              <a:t> </a:t>
            </a:r>
          </a:p>
          <a:p>
            <a:r>
              <a:rPr lang="es-ES" dirty="0">
                <a:solidFill>
                  <a:srgbClr val="FF0000"/>
                </a:solidFill>
              </a:rPr>
              <a:t>Respuesta: los amigos no son propiedades y tiene derecho a seguir su camino. Si me siento mal tratada, igual no me conviene su amistad.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Quieres cambiarte el móvil por otro más moderno pero en casa te dicen que el tuyo aún funciona bien.</a:t>
            </a:r>
            <a:endParaRPr lang="es-ES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52596" y="500042"/>
            <a:ext cx="8429684" cy="5929354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Respuesta: Estaré de morros un montón, pero no diré ni mu.</a:t>
            </a:r>
          </a:p>
          <a:p>
            <a:r>
              <a:rPr lang="es-ES" dirty="0"/>
              <a:t> </a:t>
            </a:r>
            <a:endParaRPr lang="es-ES" dirty="0">
              <a:solidFill>
                <a:srgbClr val="7030A0"/>
              </a:solidFill>
            </a:endParaRPr>
          </a:p>
          <a:p>
            <a:r>
              <a:rPr lang="es-ES" dirty="0">
                <a:solidFill>
                  <a:srgbClr val="7030A0"/>
                </a:solidFill>
              </a:rPr>
              <a:t>Respuesta: ¡</a:t>
            </a:r>
            <a:r>
              <a:rPr lang="es-ES" dirty="0" err="1">
                <a:solidFill>
                  <a:srgbClr val="7030A0"/>
                </a:solidFill>
              </a:rPr>
              <a:t>Uy</a:t>
            </a:r>
            <a:r>
              <a:rPr lang="es-ES" dirty="0">
                <a:solidFill>
                  <a:srgbClr val="7030A0"/>
                </a:solidFill>
              </a:rPr>
              <a:t>, se ha caído al suelo!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rgbClr val="00B050"/>
                </a:solidFill>
              </a:rPr>
              <a:t>Respuesta: Espero a que sea mi cumpleaños o alguna fiesta y me lo pido.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rgbClr val="0070C0"/>
                </a:solidFill>
              </a:rPr>
              <a:t>Respuesta: Les pido que canjeen puntos o busco alguna promoción que nos ahorrará mucho.</a:t>
            </a:r>
          </a:p>
          <a:p>
            <a:r>
              <a:rPr lang="es-ES" dirty="0"/>
              <a:t> </a:t>
            </a:r>
          </a:p>
          <a:p>
            <a:r>
              <a:rPr lang="es-ES" dirty="0">
                <a:solidFill>
                  <a:srgbClr val="FF0000"/>
                </a:solidFill>
              </a:rPr>
              <a:t>Respuesta: Si tengo ahorros, los utilizo. Si no, es un capricho y me esperaré…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Respuesta: Les digo que es vital para mi vida social y que, si no, no seré nadie.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2619EB4B-3352-696F-B131-A30E3F3BB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Un oso camina 10 Km hacia el sur, 10 hacia el este y 10 hacia el norte, volviendo al punto del que partió. ¿De qué color es el oso?</a:t>
            </a:r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A0DFE1E6-4048-7BFE-FCBF-21C46AD43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599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9999A-301F-A6AD-0D17-F8E920156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>
                <a:solidFill>
                  <a:srgbClr val="0070C0"/>
                </a:solidFill>
              </a:rPr>
              <a:t>Ética y moral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5A51DB-A8B4-B391-0584-201F69FB5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5400" b="1" dirty="0"/>
              <a:t>Moral: </a:t>
            </a:r>
            <a:r>
              <a:rPr lang="es-ES" sz="40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Se refiere a las reglas de conducta que se aplican a un grupo determinado y sus acciones, relativas a lo bueno, lo malo, lo aceptable o lo correcto</a:t>
            </a:r>
            <a:endParaRPr lang="es-ES" sz="5400" b="1" dirty="0"/>
          </a:p>
        </p:txBody>
      </p:sp>
    </p:spTree>
    <p:extLst>
      <p:ext uri="{BB962C8B-B14F-4D97-AF65-F5344CB8AC3E}">
        <p14:creationId xmlns:p14="http://schemas.microsoft.com/office/powerpoint/2010/main" val="36886877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DB3CAB6E-4D6B-A97F-FC74-6140F138C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Tres matemáticos entran a un bar. El camarero les pregunta.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-¿Tomaran los tres algo?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El primer matemático responde.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-No lo se.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El segundo responde.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-No lo se.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El tercero responde.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Si.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s-ES" b="1" i="1" dirty="0">
                <a:solidFill>
                  <a:srgbClr val="111111"/>
                </a:solidFill>
                <a:effectLst/>
                <a:latin typeface="inherit"/>
              </a:rPr>
              <a:t>¿Por qué han respondido así? </a:t>
            </a:r>
            <a:endParaRPr lang="es-E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70D3493-F65A-5306-A83F-BCFAAFDA3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7780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4522A11A-A7C9-AC09-F074-138A9C3C7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Dos personas nacen en el mismo momento, pero no tienen la misma fecha de nacimiento. ¿Cómo puede ser?</a:t>
            </a:r>
          </a:p>
          <a:p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36D7EDD-2208-9462-F9DA-C53D5F87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0963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9999A-301F-A6AD-0D17-F8E920156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>
                <a:solidFill>
                  <a:srgbClr val="0070C0"/>
                </a:solidFill>
              </a:rPr>
              <a:t>Ética y moral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5A51DB-A8B4-B391-0584-201F69FB5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Ética viene de la palabra griega </a:t>
            </a:r>
            <a:r>
              <a:rPr lang="es-ES" sz="4000" b="0" i="1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ethos</a:t>
            </a:r>
            <a:r>
              <a:rPr lang="es-ES" sz="40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 que significa 'conducta', 'modo de ser’.</a:t>
            </a:r>
          </a:p>
          <a:p>
            <a:endParaRPr lang="es-ES" sz="4000" dirty="0">
              <a:solidFill>
                <a:srgbClr val="404040"/>
              </a:solidFill>
              <a:latin typeface="Source Sans Pro" panose="020B0503030403020204" pitchFamily="34" charset="0"/>
            </a:endParaRPr>
          </a:p>
          <a:p>
            <a:r>
              <a:rPr lang="es-ES" sz="40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Moral viene de la palabra latina </a:t>
            </a:r>
            <a:r>
              <a:rPr lang="es-ES" sz="4000" b="0" i="1" dirty="0" err="1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moralis</a:t>
            </a:r>
            <a:r>
              <a:rPr lang="es-ES" sz="4000" b="0" i="1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es-ES" sz="40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que significa 'costumbre'.</a:t>
            </a:r>
            <a:endParaRPr lang="es-ES" sz="5400" b="1" dirty="0"/>
          </a:p>
        </p:txBody>
      </p:sp>
    </p:spTree>
    <p:extLst>
      <p:ext uri="{BB962C8B-B14F-4D97-AF65-F5344CB8AC3E}">
        <p14:creationId xmlns:p14="http://schemas.microsoft.com/office/powerpoint/2010/main" val="4164836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9999A-301F-A6AD-0D17-F8E920156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>
                <a:solidFill>
                  <a:srgbClr val="0070C0"/>
                </a:solidFill>
              </a:rPr>
              <a:t>Ética y moral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5A51DB-A8B4-B391-0584-201F69FB5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Ética: se formula individualmente y tiene pretensiones de universalidad </a:t>
            </a:r>
          </a:p>
          <a:p>
            <a:endParaRPr lang="es-ES" sz="4000" dirty="0">
              <a:solidFill>
                <a:srgbClr val="404040"/>
              </a:solidFill>
              <a:latin typeface="Source Sans Pro" panose="020B0503030403020204" pitchFamily="34" charset="0"/>
            </a:endParaRPr>
          </a:p>
          <a:p>
            <a:r>
              <a:rPr lang="es-ES" sz="40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Moral: es aquello que un grupo considera bueno o mal y tiene un componente cultural</a:t>
            </a:r>
            <a:endParaRPr lang="es-ES" sz="5400" b="1" dirty="0"/>
          </a:p>
        </p:txBody>
      </p:sp>
    </p:spTree>
    <p:extLst>
      <p:ext uri="{BB962C8B-B14F-4D97-AF65-F5344CB8AC3E}">
        <p14:creationId xmlns:p14="http://schemas.microsoft.com/office/powerpoint/2010/main" val="549480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9999A-301F-A6AD-0D17-F8E920156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>
                <a:solidFill>
                  <a:srgbClr val="0070C0"/>
                </a:solidFill>
              </a:rPr>
              <a:t>Ética y moral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5A51DB-A8B4-B391-0584-201F69FB5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Ética</a:t>
            </a:r>
            <a:r>
              <a:rPr lang="es-ES" sz="4000" dirty="0">
                <a:solidFill>
                  <a:srgbClr val="404040"/>
                </a:solidFill>
                <a:latin typeface="Source Sans Pro" panose="020B0503030403020204" pitchFamily="34" charset="0"/>
              </a:rPr>
              <a:t>.</a:t>
            </a:r>
            <a:r>
              <a:rPr lang="es-ES" sz="40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s-ES" sz="28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Teórica: ¿Por qué hay o cuáles principios o acciones son morales? - ¿Cuáles son los parámetros mediante los cuales un individuo rige su vida?</a:t>
            </a:r>
            <a:endParaRPr lang="es-ES" sz="4000" b="0" i="0" dirty="0">
              <a:solidFill>
                <a:srgbClr val="404040"/>
              </a:solidFill>
              <a:effectLst/>
              <a:latin typeface="Source Sans Pro" panose="020B0503030403020204" pitchFamily="34" charset="0"/>
            </a:endParaRPr>
          </a:p>
          <a:p>
            <a:endParaRPr lang="es-ES" sz="4000" dirty="0">
              <a:solidFill>
                <a:srgbClr val="404040"/>
              </a:solidFill>
              <a:latin typeface="Source Sans Pro" panose="020B0503030403020204" pitchFamily="34" charset="0"/>
            </a:endParaRPr>
          </a:p>
          <a:p>
            <a:r>
              <a:rPr lang="es-ES" sz="40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Moral</a:t>
            </a:r>
            <a:r>
              <a:rPr lang="es-ES" sz="4000" dirty="0">
                <a:solidFill>
                  <a:srgbClr val="404040"/>
                </a:solidFill>
                <a:latin typeface="Source Sans Pro" panose="020B0503030403020204" pitchFamily="34" charset="0"/>
              </a:rPr>
              <a:t>.</a:t>
            </a:r>
            <a:r>
              <a:rPr lang="es-ES" sz="40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s-ES" sz="28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Práctica: Una persona actúa de acuerdo a aquello que se supone que es "bueno", según el propio individuo, un grupo o la sociedad.</a:t>
            </a:r>
            <a:endParaRPr lang="es-ES" sz="5400" b="1" dirty="0"/>
          </a:p>
        </p:txBody>
      </p:sp>
    </p:spTree>
    <p:extLst>
      <p:ext uri="{BB962C8B-B14F-4D97-AF65-F5344CB8AC3E}">
        <p14:creationId xmlns:p14="http://schemas.microsoft.com/office/powerpoint/2010/main" val="1962702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9999A-301F-A6AD-0D17-F8E920156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>
                <a:solidFill>
                  <a:srgbClr val="0070C0"/>
                </a:solidFill>
              </a:rPr>
              <a:t>Ética y moral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5A51DB-A8B4-B391-0584-201F69FB5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Ética</a:t>
            </a:r>
            <a:r>
              <a:rPr lang="es-ES" sz="4000" dirty="0">
                <a:solidFill>
                  <a:srgbClr val="404040"/>
                </a:solidFill>
                <a:latin typeface="Source Sans Pro" panose="020B0503030403020204" pitchFamily="34" charset="0"/>
              </a:rPr>
              <a:t>.</a:t>
            </a:r>
            <a:r>
              <a:rPr lang="es-ES" sz="40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s-ES" sz="28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Ejemplo: Se analizan las razones que justifican si es un comportamiento moral que en una sociedad se deba tener una sola pareja.</a:t>
            </a:r>
            <a:endParaRPr lang="es-ES" sz="4000" b="0" i="0" dirty="0">
              <a:solidFill>
                <a:srgbClr val="404040"/>
              </a:solidFill>
              <a:effectLst/>
              <a:latin typeface="Source Sans Pro" panose="020B0503030403020204" pitchFamily="34" charset="0"/>
            </a:endParaRPr>
          </a:p>
          <a:p>
            <a:endParaRPr lang="es-ES" sz="4000" dirty="0">
              <a:solidFill>
                <a:srgbClr val="404040"/>
              </a:solidFill>
              <a:latin typeface="Source Sans Pro" panose="020B0503030403020204" pitchFamily="34" charset="0"/>
            </a:endParaRPr>
          </a:p>
          <a:p>
            <a:r>
              <a:rPr lang="es-ES" sz="40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Moral</a:t>
            </a:r>
            <a:r>
              <a:rPr lang="es-ES" sz="4000" dirty="0">
                <a:solidFill>
                  <a:srgbClr val="404040"/>
                </a:solidFill>
                <a:latin typeface="Source Sans Pro" panose="020B0503030403020204" pitchFamily="34" charset="0"/>
              </a:rPr>
              <a:t>.</a:t>
            </a:r>
            <a:r>
              <a:rPr lang="es-ES" sz="4000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s-ES" b="0" i="0" dirty="0"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En España es inmoral tener más de una esposa, mientras que en algunos países como Nigeria es moralmente aceptado.</a:t>
            </a:r>
            <a:endParaRPr lang="es-ES" sz="5400" b="1" dirty="0"/>
          </a:p>
        </p:txBody>
      </p:sp>
    </p:spTree>
    <p:extLst>
      <p:ext uri="{BB962C8B-B14F-4D97-AF65-F5344CB8AC3E}">
        <p14:creationId xmlns:p14="http://schemas.microsoft.com/office/powerpoint/2010/main" val="2539720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Crees que tu </a:t>
            </a:r>
            <a:r>
              <a:rPr lang="es-ES" b="1"/>
              <a:t>amigo Luis </a:t>
            </a:r>
            <a:r>
              <a:rPr lang="es-ES" b="1" dirty="0"/>
              <a:t>a veces va vestido de una forma un poco ridícula y sientes que otros se ríen de él. ¿Deberías decirle algo?</a:t>
            </a:r>
            <a:endParaRPr lang="es-ES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2362</Words>
  <Application>Microsoft Office PowerPoint</Application>
  <PresentationFormat>Panorámica</PresentationFormat>
  <Paragraphs>193</Paragraphs>
  <Slides>41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9" baseType="lpstr">
      <vt:lpstr>Arial</vt:lpstr>
      <vt:lpstr>Calibri</vt:lpstr>
      <vt:lpstr>Calibri Light</vt:lpstr>
      <vt:lpstr>inherit</vt:lpstr>
      <vt:lpstr>Lato</vt:lpstr>
      <vt:lpstr>Lausanne</vt:lpstr>
      <vt:lpstr>Source Sans Pro</vt:lpstr>
      <vt:lpstr>Tema de Office</vt:lpstr>
      <vt:lpstr>Presentación de PowerPoint</vt:lpstr>
      <vt:lpstr>Ética y moral</vt:lpstr>
      <vt:lpstr>Ética y moral</vt:lpstr>
      <vt:lpstr>Ética y moral</vt:lpstr>
      <vt:lpstr>Ética y moral</vt:lpstr>
      <vt:lpstr>Ética y moral</vt:lpstr>
      <vt:lpstr>Ética y moral</vt:lpstr>
      <vt:lpstr>Ética y moral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SEILA GARCIA GARCIA</dc:creator>
  <cp:lastModifiedBy>MIKEL URRESTI GONZALEZ</cp:lastModifiedBy>
  <cp:revision>3</cp:revision>
  <dcterms:created xsi:type="dcterms:W3CDTF">2023-01-16T12:01:56Z</dcterms:created>
  <dcterms:modified xsi:type="dcterms:W3CDTF">2023-09-20T07:52:14Z</dcterms:modified>
</cp:coreProperties>
</file>