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0" r:id="rId5"/>
    <p:sldId id="259" r:id="rId6"/>
    <p:sldId id="261"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002645-7FB5-6171-E531-8A2C3B28821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DF5253F0-F30F-F970-7A62-D0952A8A50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A842AF1B-6B5B-8509-3B0F-A9E35E929331}"/>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5" name="Marcador de pie de página 4">
            <a:extLst>
              <a:ext uri="{FF2B5EF4-FFF2-40B4-BE49-F238E27FC236}">
                <a16:creationId xmlns:a16="http://schemas.microsoft.com/office/drawing/2014/main" id="{212C875A-B178-FE4C-2054-A82544F7B1F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C9B9C6E-125E-2871-8B87-6FBB0A3ADE7C}"/>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305382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6E5578-6546-041A-363C-49A6A04908B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5C7EED-AD91-0B15-28B4-1107369BB6E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54EB9E8-CFC5-8A79-57C4-2F44E3785B52}"/>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5" name="Marcador de pie de página 4">
            <a:extLst>
              <a:ext uri="{FF2B5EF4-FFF2-40B4-BE49-F238E27FC236}">
                <a16:creationId xmlns:a16="http://schemas.microsoft.com/office/drawing/2014/main" id="{73E6DCEC-161E-EF8F-9B96-F80464D0610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164E593-D9EB-CAD6-4320-8100981B48BA}"/>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3446926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E9E6B9C-633F-F489-6BA3-6B017CF763D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BB9722F-E50B-A2CF-6516-7A25FABD87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217FE9C-74E4-6C23-D95E-8BF63E1A1AE6}"/>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5" name="Marcador de pie de página 4">
            <a:extLst>
              <a:ext uri="{FF2B5EF4-FFF2-40B4-BE49-F238E27FC236}">
                <a16:creationId xmlns:a16="http://schemas.microsoft.com/office/drawing/2014/main" id="{26DB665F-F83B-7420-89F8-C3AB3A369D6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E688916-A2C4-51D0-1A73-1CC1A8633223}"/>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357827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C37E3D-4078-7FC6-FF0A-BA88BFE95A2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09A0A55-9F08-CDEC-7228-B1AABCD925D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B0BF68-067A-F434-DB02-F4013FF65051}"/>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5" name="Marcador de pie de página 4">
            <a:extLst>
              <a:ext uri="{FF2B5EF4-FFF2-40B4-BE49-F238E27FC236}">
                <a16:creationId xmlns:a16="http://schemas.microsoft.com/office/drawing/2014/main" id="{50E3B0EC-C59F-DE86-D0E5-14320729489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CAE01C7-63D9-0242-D30E-D0CC7BE4193F}"/>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87051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609AD8-5F6A-ED86-A007-476DDE11314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3E3FAA1C-39A9-0DFA-1B82-FDEE36661A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370C1B9-CC6C-1227-9652-7EBC4D84C293}"/>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5" name="Marcador de pie de página 4">
            <a:extLst>
              <a:ext uri="{FF2B5EF4-FFF2-40B4-BE49-F238E27FC236}">
                <a16:creationId xmlns:a16="http://schemas.microsoft.com/office/drawing/2014/main" id="{9883348A-0733-9D9C-BFC4-9934CDF9C2D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FCAC698-939C-C0AF-1B1F-99BE22C73071}"/>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1926853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D5A93C-7BB1-9406-6403-3D7E642C0AC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E73C5E-8B51-6E77-3AFE-C72425BD9C4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B0681B2-66C8-E868-0B02-2480C99AC45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3F1A014-9410-D0BC-6382-723EFEFF6C45}"/>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6" name="Marcador de pie de página 5">
            <a:extLst>
              <a:ext uri="{FF2B5EF4-FFF2-40B4-BE49-F238E27FC236}">
                <a16:creationId xmlns:a16="http://schemas.microsoft.com/office/drawing/2014/main" id="{03D6EE12-DB6B-B995-CFFD-53AFED6A0C5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1C7CECE-0FB6-D327-F3D3-A0124BD5D93A}"/>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140790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F1E22-8CB0-8E67-CC95-1CE34E4FFC4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77ADA3A-5495-85FB-E1D1-12EDFF7CCF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F3E7C2C-6B9F-D694-D6A2-1CB905C25A4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AE4381B5-5908-A93D-6DD5-09208F88C0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510C3A6-8A0A-DC29-8BE0-F8CCA6881BD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54AE1C0-513E-1B4D-D216-3BA3228EFF63}"/>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8" name="Marcador de pie de página 7">
            <a:extLst>
              <a:ext uri="{FF2B5EF4-FFF2-40B4-BE49-F238E27FC236}">
                <a16:creationId xmlns:a16="http://schemas.microsoft.com/office/drawing/2014/main" id="{7EB3784C-99BC-2418-25EF-75CE5213029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438D4A42-9A38-B4A2-8282-5DA4F99D4469}"/>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419690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1B99C-5E78-24D5-E3A0-9119F3FD4DD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565076C6-016F-B565-25CD-E14FC61B7F16}"/>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4" name="Marcador de pie de página 3">
            <a:extLst>
              <a:ext uri="{FF2B5EF4-FFF2-40B4-BE49-F238E27FC236}">
                <a16:creationId xmlns:a16="http://schemas.microsoft.com/office/drawing/2014/main" id="{2A7C59B3-C348-50A4-5334-5FE518BA0116}"/>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DB83117B-5F14-4715-3883-22D48B679655}"/>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74724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527C23B-AB20-A953-B4D0-303EA195328D}"/>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3" name="Marcador de pie de página 2">
            <a:extLst>
              <a:ext uri="{FF2B5EF4-FFF2-40B4-BE49-F238E27FC236}">
                <a16:creationId xmlns:a16="http://schemas.microsoft.com/office/drawing/2014/main" id="{55FC4E34-B5BA-63BE-786D-58EB75E0703F}"/>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15939A88-3D79-E917-F65E-C32D9058013E}"/>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210943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4D7DF4-DCB1-24F5-8DFA-FF8412216B5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4D02B76-545B-B2D6-CE35-35E8236721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C2850ED-E543-0124-20E7-F6FCD8C71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DBDF3EA-D600-C886-5FDE-6DF144B74C1F}"/>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6" name="Marcador de pie de página 5">
            <a:extLst>
              <a:ext uri="{FF2B5EF4-FFF2-40B4-BE49-F238E27FC236}">
                <a16:creationId xmlns:a16="http://schemas.microsoft.com/office/drawing/2014/main" id="{A2D9BBA1-1F63-945B-BF00-C40C3837FC8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FAAA329-F556-D449-A87D-23B786C7D008}"/>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304734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8759EF-48C8-1704-0356-666E73EB928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9D1EB83F-37D9-7D07-1761-78DCEE8A88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C1597291-2042-C712-9BC6-D8F2EFB72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9E66391-1930-CA21-CBAA-D4A79FC1F654}"/>
              </a:ext>
            </a:extLst>
          </p:cNvPr>
          <p:cNvSpPr>
            <a:spLocks noGrp="1"/>
          </p:cNvSpPr>
          <p:nvPr>
            <p:ph type="dt" sz="half" idx="10"/>
          </p:nvPr>
        </p:nvSpPr>
        <p:spPr/>
        <p:txBody>
          <a:bodyPr/>
          <a:lstStyle/>
          <a:p>
            <a:fld id="{12618B42-D447-4588-83F1-2F5ADB9830CB}" type="datetimeFigureOut">
              <a:rPr lang="es-ES" smtClean="0"/>
              <a:t>10/10/2023</a:t>
            </a:fld>
            <a:endParaRPr lang="es-ES"/>
          </a:p>
        </p:txBody>
      </p:sp>
      <p:sp>
        <p:nvSpPr>
          <p:cNvPr id="6" name="Marcador de pie de página 5">
            <a:extLst>
              <a:ext uri="{FF2B5EF4-FFF2-40B4-BE49-F238E27FC236}">
                <a16:creationId xmlns:a16="http://schemas.microsoft.com/office/drawing/2014/main" id="{C95C1CB6-B0BB-CB21-83E7-0DC0573E751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66941B2-0C8D-C733-EE4F-E93CA78EF39D}"/>
              </a:ext>
            </a:extLst>
          </p:cNvPr>
          <p:cNvSpPr>
            <a:spLocks noGrp="1"/>
          </p:cNvSpPr>
          <p:nvPr>
            <p:ph type="sldNum" sz="quarter" idx="12"/>
          </p:nvPr>
        </p:nvSpPr>
        <p:spPr/>
        <p:txBody>
          <a:bodyPr/>
          <a:lstStyle/>
          <a:p>
            <a:fld id="{9B2D8181-D1D8-4A6F-BCA4-E4BA5A2700C8}" type="slidenum">
              <a:rPr lang="es-ES" smtClean="0"/>
              <a:t>‹Nº›</a:t>
            </a:fld>
            <a:endParaRPr lang="es-ES"/>
          </a:p>
        </p:txBody>
      </p:sp>
    </p:spTree>
    <p:extLst>
      <p:ext uri="{BB962C8B-B14F-4D97-AF65-F5344CB8AC3E}">
        <p14:creationId xmlns:p14="http://schemas.microsoft.com/office/powerpoint/2010/main" val="276850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8D0381E-0E74-3C16-8A2C-B6288F856C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BF66EEA-0814-6A15-ADC3-43C6A8D2E4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DA2379B-8F88-C95F-9CD9-E69A1C2334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18B42-D447-4588-83F1-2F5ADB9830CB}" type="datetimeFigureOut">
              <a:rPr lang="es-ES" smtClean="0"/>
              <a:t>10/10/2023</a:t>
            </a:fld>
            <a:endParaRPr lang="es-ES"/>
          </a:p>
        </p:txBody>
      </p:sp>
      <p:sp>
        <p:nvSpPr>
          <p:cNvPr id="5" name="Marcador de pie de página 4">
            <a:extLst>
              <a:ext uri="{FF2B5EF4-FFF2-40B4-BE49-F238E27FC236}">
                <a16:creationId xmlns:a16="http://schemas.microsoft.com/office/drawing/2014/main" id="{99C3A51D-2688-AB3E-1A46-787DB239D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7FA2BDFE-55CF-66C8-74DA-2AF866878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D8181-D1D8-4A6F-BCA4-E4BA5A2700C8}" type="slidenum">
              <a:rPr lang="es-ES" smtClean="0"/>
              <a:t>‹Nº›</a:t>
            </a:fld>
            <a:endParaRPr lang="es-ES"/>
          </a:p>
        </p:txBody>
      </p:sp>
    </p:spTree>
    <p:extLst>
      <p:ext uri="{BB962C8B-B14F-4D97-AF65-F5344CB8AC3E}">
        <p14:creationId xmlns:p14="http://schemas.microsoft.com/office/powerpoint/2010/main" val="3351991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jKlwhZaLxH4&amp;t=257s" TargetMode="External"/><Relationship Id="rId2" Type="http://schemas.openxmlformats.org/officeDocument/2006/relationships/hyperlink" Target="https://www.youtube.com/watch?v=MszzjxiBi8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62RNeu3Tza0&amp;t=459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omunidad.madrid/servicios/salud/mutilacion-genital-femenina" TargetMode="External"/><Relationship Id="rId2" Type="http://schemas.openxmlformats.org/officeDocument/2006/relationships/hyperlink" Target="https://www.who.int/es/news-room/fact-sheets/detail/female-genital-mutilation" TargetMode="External"/><Relationship Id="rId1" Type="http://schemas.openxmlformats.org/officeDocument/2006/relationships/slideLayout" Target="../slideLayouts/slideLayout2.xml"/><Relationship Id="rId4" Type="http://schemas.openxmlformats.org/officeDocument/2006/relationships/hyperlink" Target="https://espaciodefilosofia.files.wordpress.com/2015/05/ficha-4-universalismo-y-relativismo.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pHIikuTgQkA" TargetMode="External"/><Relationship Id="rId2" Type="http://schemas.openxmlformats.org/officeDocument/2006/relationships/hyperlink" Target="https://www.youtube.com/watch?v=DBbqvqb59X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xjMKXsCnsZo" TargetMode="External"/><Relationship Id="rId2" Type="http://schemas.openxmlformats.org/officeDocument/2006/relationships/hyperlink" Target="https://www.youtube.com/watch?v=ybcvlxivsc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5B6851-37D8-CC43-9811-DFB76FDEDCC9}"/>
              </a:ext>
            </a:extLst>
          </p:cNvPr>
          <p:cNvSpPr>
            <a:spLocks noGrp="1"/>
          </p:cNvSpPr>
          <p:nvPr>
            <p:ph type="ctrTitle"/>
          </p:nvPr>
        </p:nvSpPr>
        <p:spPr/>
        <p:txBody>
          <a:bodyPr/>
          <a:lstStyle/>
          <a:p>
            <a:endParaRPr lang="es-ES"/>
          </a:p>
        </p:txBody>
      </p:sp>
      <p:sp>
        <p:nvSpPr>
          <p:cNvPr id="3" name="Subtítulo 2">
            <a:extLst>
              <a:ext uri="{FF2B5EF4-FFF2-40B4-BE49-F238E27FC236}">
                <a16:creationId xmlns:a16="http://schemas.microsoft.com/office/drawing/2014/main" id="{D4346E39-5222-CDC1-EFB5-FF513BA921CC}"/>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151158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7CD746-0080-8DE6-E660-C31BAAA4A35B}"/>
              </a:ext>
            </a:extLst>
          </p:cNvPr>
          <p:cNvSpPr>
            <a:spLocks noGrp="1"/>
          </p:cNvSpPr>
          <p:nvPr>
            <p:ph type="title"/>
          </p:nvPr>
        </p:nvSpPr>
        <p:spPr/>
        <p:txBody>
          <a:bodyPr/>
          <a:lstStyle/>
          <a:p>
            <a:r>
              <a:rPr lang="es-ES" dirty="0"/>
              <a:t>Cómo nos ven</a:t>
            </a:r>
          </a:p>
        </p:txBody>
      </p:sp>
      <p:sp>
        <p:nvSpPr>
          <p:cNvPr id="3" name="Marcador de contenido 2">
            <a:extLst>
              <a:ext uri="{FF2B5EF4-FFF2-40B4-BE49-F238E27FC236}">
                <a16:creationId xmlns:a16="http://schemas.microsoft.com/office/drawing/2014/main" id="{7C7C2D67-4215-F6B7-D711-29BEF325BAF7}"/>
              </a:ext>
            </a:extLst>
          </p:cNvPr>
          <p:cNvSpPr>
            <a:spLocks noGrp="1"/>
          </p:cNvSpPr>
          <p:nvPr>
            <p:ph idx="1"/>
          </p:nvPr>
        </p:nvSpPr>
        <p:spPr/>
        <p:txBody>
          <a:bodyPr/>
          <a:lstStyle/>
          <a:p>
            <a:r>
              <a:rPr lang="es-ES" dirty="0">
                <a:hlinkClick r:id="rId2"/>
              </a:rPr>
              <a:t>https://www.youtube.com/watch?v=MszzjxiBi8s</a:t>
            </a:r>
            <a:endParaRPr lang="es-ES" dirty="0"/>
          </a:p>
          <a:p>
            <a:endParaRPr lang="es-ES" dirty="0"/>
          </a:p>
          <a:p>
            <a:r>
              <a:rPr lang="es-ES" dirty="0">
                <a:hlinkClick r:id="rId3"/>
              </a:rPr>
              <a:t>https://www.youtube.com/watch?v=jKlwhZaLxH4&amp;t=257s</a:t>
            </a:r>
            <a:endParaRPr lang="es-ES" dirty="0"/>
          </a:p>
          <a:p>
            <a:endParaRPr lang="es-ES" dirty="0"/>
          </a:p>
        </p:txBody>
      </p:sp>
    </p:spTree>
    <p:extLst>
      <p:ext uri="{BB962C8B-B14F-4D97-AF65-F5344CB8AC3E}">
        <p14:creationId xmlns:p14="http://schemas.microsoft.com/office/powerpoint/2010/main" val="2366229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8F416A-70BC-33E4-09CB-74CC2E34B98D}"/>
              </a:ext>
            </a:extLst>
          </p:cNvPr>
          <p:cNvSpPr>
            <a:spLocks noGrp="1"/>
          </p:cNvSpPr>
          <p:nvPr>
            <p:ph type="title"/>
          </p:nvPr>
        </p:nvSpPr>
        <p:spPr/>
        <p:txBody>
          <a:bodyPr/>
          <a:lstStyle/>
          <a:p>
            <a:r>
              <a:rPr lang="es-ES" dirty="0"/>
              <a:t>Human</a:t>
            </a:r>
          </a:p>
        </p:txBody>
      </p:sp>
      <p:sp>
        <p:nvSpPr>
          <p:cNvPr id="3" name="Marcador de contenido 2">
            <a:extLst>
              <a:ext uri="{FF2B5EF4-FFF2-40B4-BE49-F238E27FC236}">
                <a16:creationId xmlns:a16="http://schemas.microsoft.com/office/drawing/2014/main" id="{26C81FC2-C0EF-86A4-D966-F90C6E8CFA99}"/>
              </a:ext>
            </a:extLst>
          </p:cNvPr>
          <p:cNvSpPr>
            <a:spLocks noGrp="1"/>
          </p:cNvSpPr>
          <p:nvPr>
            <p:ph idx="1"/>
          </p:nvPr>
        </p:nvSpPr>
        <p:spPr/>
        <p:txBody>
          <a:bodyPr/>
          <a:lstStyle/>
          <a:p>
            <a:r>
              <a:rPr lang="es-ES" dirty="0">
                <a:hlinkClick r:id="rId2"/>
              </a:rPr>
              <a:t>https://www.youtube.com/watch?v=62RNeu3Tza0&amp;t=459s</a:t>
            </a:r>
            <a:endParaRPr lang="es-ES" dirty="0"/>
          </a:p>
          <a:p>
            <a:endParaRPr lang="es-ES" dirty="0"/>
          </a:p>
          <a:p>
            <a:endParaRPr lang="es-ES" dirty="0"/>
          </a:p>
          <a:p>
            <a:endParaRPr lang="es-ES" dirty="0"/>
          </a:p>
        </p:txBody>
      </p:sp>
    </p:spTree>
    <p:extLst>
      <p:ext uri="{BB962C8B-B14F-4D97-AF65-F5344CB8AC3E}">
        <p14:creationId xmlns:p14="http://schemas.microsoft.com/office/powerpoint/2010/main" val="2795538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C22B9B-3CDD-AC23-52CC-7E39FC55049D}"/>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6DC60D05-580E-BF53-8E07-AA88BD107E93}"/>
              </a:ext>
            </a:extLst>
          </p:cNvPr>
          <p:cNvSpPr>
            <a:spLocks noGrp="1"/>
          </p:cNvSpPr>
          <p:nvPr>
            <p:ph idx="1"/>
          </p:nvPr>
        </p:nvSpPr>
        <p:spPr/>
        <p:txBody>
          <a:bodyPr/>
          <a:lstStyle/>
          <a:p>
            <a:endParaRPr lang="es-ES"/>
          </a:p>
        </p:txBody>
      </p:sp>
      <p:pic>
        <p:nvPicPr>
          <p:cNvPr id="4" name="Imagen 3">
            <a:extLst>
              <a:ext uri="{FF2B5EF4-FFF2-40B4-BE49-F238E27FC236}">
                <a16:creationId xmlns:a16="http://schemas.microsoft.com/office/drawing/2014/main" id="{DF554237-E2BE-A52D-3469-9303FBEA3688}"/>
              </a:ext>
            </a:extLst>
          </p:cNvPr>
          <p:cNvPicPr>
            <a:picLocks noChangeAspect="1"/>
          </p:cNvPicPr>
          <p:nvPr/>
        </p:nvPicPr>
        <p:blipFill>
          <a:blip r:embed="rId2"/>
          <a:stretch>
            <a:fillRect/>
          </a:stretch>
        </p:blipFill>
        <p:spPr>
          <a:xfrm>
            <a:off x="1123950" y="-904876"/>
            <a:ext cx="10820400" cy="8115301"/>
          </a:xfrm>
          <a:prstGeom prst="rect">
            <a:avLst/>
          </a:prstGeom>
        </p:spPr>
      </p:pic>
    </p:spTree>
    <p:extLst>
      <p:ext uri="{BB962C8B-B14F-4D97-AF65-F5344CB8AC3E}">
        <p14:creationId xmlns:p14="http://schemas.microsoft.com/office/powerpoint/2010/main" val="12990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E586202-DE5F-F485-C5BC-C9462D77EEF8}"/>
              </a:ext>
            </a:extLst>
          </p:cNvPr>
          <p:cNvSpPr>
            <a:spLocks noGrp="1"/>
          </p:cNvSpPr>
          <p:nvPr>
            <p:ph idx="1"/>
          </p:nvPr>
        </p:nvSpPr>
        <p:spPr>
          <a:xfrm>
            <a:off x="683581" y="372862"/>
            <a:ext cx="10670219" cy="5804101"/>
          </a:xfrm>
        </p:spPr>
        <p:txBody>
          <a:bodyPr>
            <a:normAutofit lnSpcReduction="10000"/>
          </a:bodyPr>
          <a:lstStyle/>
          <a:p>
            <a:pPr algn="just">
              <a:lnSpc>
                <a:spcPct val="115000"/>
              </a:lnSpc>
              <a:spcAft>
                <a:spcPts val="1000"/>
              </a:spcAft>
              <a:tabLst>
                <a:tab pos="1524000" algn="l"/>
              </a:tabLs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LOS PAPALAGI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1524000" algn="l"/>
              </a:tabLs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s-ES" dirty="0">
                <a:effectLst/>
                <a:latin typeface="Calibri" panose="020F0502020204030204" pitchFamily="34" charset="0"/>
                <a:ea typeface="Calibri" panose="020F0502020204030204" pitchFamily="34" charset="0"/>
                <a:cs typeface="Times New Roman" panose="02020603050405020304" pitchFamily="18" charset="0"/>
              </a:rPr>
              <a:t>Los </a:t>
            </a:r>
            <a:r>
              <a:rPr lang="es-ES" dirty="0" err="1">
                <a:effectLst/>
                <a:latin typeface="Calibri" panose="020F0502020204030204" pitchFamily="34" charset="0"/>
                <a:ea typeface="Calibri" panose="020F0502020204030204" pitchFamily="34" charset="0"/>
                <a:cs typeface="Times New Roman" panose="02020603050405020304" pitchFamily="18" charset="0"/>
              </a:rPr>
              <a:t>Papalagi</a:t>
            </a:r>
            <a:r>
              <a:rPr lang="es-ES" dirty="0">
                <a:effectLst/>
                <a:latin typeface="Calibri" panose="020F0502020204030204" pitchFamily="34" charset="0"/>
                <a:ea typeface="Calibri" panose="020F0502020204030204" pitchFamily="34" charset="0"/>
                <a:cs typeface="Times New Roman" panose="02020603050405020304" pitchFamily="18" charset="0"/>
              </a:rPr>
              <a:t> están siempre cavilando cómo cubrir su carne del mejor modo posible. Uno de ellos, que tenía mucha influencia y estaba considerado muy sabio, me dijo: «el cuerpo y todos sus miembros son carne; es a partir del cuello donde empieza la verdadera persona». Creía que sólo la parte del cuerpo que alberga con sus atributos buenos y malos merece nuestra atención, refiriéndose a la cabeza, naturalmente. Los </a:t>
            </a:r>
            <a:r>
              <a:rPr lang="es-ES" dirty="0" err="1">
                <a:effectLst/>
                <a:latin typeface="Calibri" panose="020F0502020204030204" pitchFamily="34" charset="0"/>
                <a:ea typeface="Calibri" panose="020F0502020204030204" pitchFamily="34" charset="0"/>
                <a:cs typeface="Times New Roman" panose="02020603050405020304" pitchFamily="18" charset="0"/>
              </a:rPr>
              <a:t>papalagi</a:t>
            </a:r>
            <a:r>
              <a:rPr lang="es-ES" dirty="0">
                <a:effectLst/>
                <a:latin typeface="Calibri" panose="020F0502020204030204" pitchFamily="34" charset="0"/>
                <a:ea typeface="Calibri" panose="020F0502020204030204" pitchFamily="34" charset="0"/>
                <a:cs typeface="Times New Roman" panose="02020603050405020304" pitchFamily="18" charset="0"/>
              </a:rPr>
              <a:t> dejan descubierta la cabeza y algunas veces las manos. Sin embargo, la cabeza y las manos están hechas de carne. Quienes muestran algo más de su carne no pueden alcanzar una perfecta imagen moral.</a:t>
            </a:r>
          </a:p>
          <a:p>
            <a:pPr algn="just">
              <a:lnSpc>
                <a:spcPct val="115000"/>
              </a:lnSpc>
              <a:spcAft>
                <a:spcPts val="1000"/>
              </a:spcAf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813676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25C9A73-5237-10F3-75C7-90D15018A028}"/>
              </a:ext>
            </a:extLst>
          </p:cNvPr>
          <p:cNvSpPr>
            <a:spLocks noGrp="1"/>
          </p:cNvSpPr>
          <p:nvPr>
            <p:ph idx="1"/>
          </p:nvPr>
        </p:nvSpPr>
        <p:spPr>
          <a:xfrm>
            <a:off x="594804" y="248575"/>
            <a:ext cx="10758996" cy="5928388"/>
          </a:xfrm>
        </p:spPr>
        <p:txBody>
          <a:bodyPr>
            <a:normAutofit/>
          </a:bodyPr>
          <a:lstStyle/>
          <a:p>
            <a:pPr marL="0" indent="0" algn="just">
              <a:lnSpc>
                <a:spcPct val="115000"/>
              </a:lnSpc>
              <a:spcAft>
                <a:spcPts val="1000"/>
              </a:spcAft>
              <a:buNone/>
            </a:pPr>
            <a:r>
              <a:rPr lang="es-ES" sz="2800" dirty="0">
                <a:effectLst/>
                <a:latin typeface="Calibri" panose="020F0502020204030204" pitchFamily="34" charset="0"/>
                <a:ea typeface="Calibri" panose="020F0502020204030204" pitchFamily="34" charset="0"/>
                <a:cs typeface="Times New Roman" panose="02020603050405020304" pitchFamily="18" charset="0"/>
              </a:rPr>
              <a:t>El cuerpo de los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Papalagi</a:t>
            </a:r>
            <a:r>
              <a:rPr lang="es-ES" sz="2800" dirty="0">
                <a:effectLst/>
                <a:latin typeface="Calibri" panose="020F0502020204030204" pitchFamily="34" charset="0"/>
                <a:ea typeface="Calibri" panose="020F0502020204030204" pitchFamily="34" charset="0"/>
                <a:cs typeface="Times New Roman" panose="02020603050405020304" pitchFamily="18" charset="0"/>
              </a:rPr>
              <a:t> va enteramente cubierto de taparrabos, esteras y pellejos de animales, tan herméticamente ajustados que ni siquiera un ojo humano ni los rayos del sol son capaces de penetrarlos, tan apretados que su cuerpo se vuelve de un blanco descolorido y parece cansado como una flor que crece en el bosque bajo pesados árboles.</a:t>
            </a:r>
          </a:p>
          <a:p>
            <a:pPr marL="0" indent="0" algn="just">
              <a:lnSpc>
                <a:spcPct val="115000"/>
              </a:lnSpc>
              <a:spcAft>
                <a:spcPts val="1000"/>
              </a:spcAft>
              <a:buNone/>
            </a:pPr>
            <a:r>
              <a:rPr lang="es-ES" sz="2800" dirty="0">
                <a:effectLst/>
                <a:latin typeface="Calibri" panose="020F0502020204030204" pitchFamily="34" charset="0"/>
                <a:ea typeface="Calibri" panose="020F0502020204030204" pitchFamily="34" charset="0"/>
                <a:cs typeface="Times New Roman" panose="02020603050405020304" pitchFamily="18" charset="0"/>
              </a:rPr>
              <a:t>Los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Papalagi</a:t>
            </a:r>
            <a:r>
              <a:rPr lang="es-ES" sz="2800" dirty="0">
                <a:effectLst/>
                <a:latin typeface="Calibri" panose="020F0502020204030204" pitchFamily="34" charset="0"/>
                <a:ea typeface="Calibri" panose="020F0502020204030204" pitchFamily="34" charset="0"/>
                <a:cs typeface="Times New Roman" panose="02020603050405020304" pitchFamily="18" charset="0"/>
              </a:rPr>
              <a:t> viven como los crustáceos, en sus casas de hormigón. Viven entre las piedras, del mismo modo que un ciempiés; viven dentro de las grietas de la lava. Hay piedras sobre él, alrededor de él y bajo él. Su cabaña parece una canasta de piedra. Una canasta con agujeros y dividida en cubículos.</a:t>
            </a:r>
          </a:p>
        </p:txBody>
      </p:sp>
    </p:spTree>
    <p:extLst>
      <p:ext uri="{BB962C8B-B14F-4D97-AF65-F5344CB8AC3E}">
        <p14:creationId xmlns:p14="http://schemas.microsoft.com/office/powerpoint/2010/main" val="3506352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39618F4-90EC-5793-CD87-D81C1FE9AC4E}"/>
              </a:ext>
            </a:extLst>
          </p:cNvPr>
          <p:cNvSpPr>
            <a:spLocks noGrp="1"/>
          </p:cNvSpPr>
          <p:nvPr>
            <p:ph idx="1"/>
          </p:nvPr>
        </p:nvSpPr>
        <p:spPr>
          <a:xfrm>
            <a:off x="798990" y="648070"/>
            <a:ext cx="10554810" cy="5528893"/>
          </a:xfrm>
        </p:spPr>
        <p:txBody>
          <a:bodyPr>
            <a:normAutofit/>
          </a:bodyPr>
          <a:lstStyle/>
          <a:p>
            <a:r>
              <a:rPr lang="es-ES" sz="3600" dirty="0">
                <a:effectLst/>
                <a:latin typeface="Calibri" panose="020F0502020204030204" pitchFamily="34" charset="0"/>
                <a:ea typeface="Calibri" panose="020F0502020204030204" pitchFamily="34" charset="0"/>
                <a:cs typeface="Times New Roman" panose="02020603050405020304" pitchFamily="18" charset="0"/>
              </a:rPr>
              <a:t>Sólo por un punto puedes entrar y abandonar estas moradas. Los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Papalagi</a:t>
            </a:r>
            <a:r>
              <a:rPr lang="es-ES" sz="3600" dirty="0">
                <a:effectLst/>
                <a:latin typeface="Calibri" panose="020F0502020204030204" pitchFamily="34" charset="0"/>
                <a:ea typeface="Calibri" panose="020F0502020204030204" pitchFamily="34" charset="0"/>
                <a:cs typeface="Times New Roman" panose="02020603050405020304" pitchFamily="18" charset="0"/>
              </a:rPr>
              <a:t> llaman a este punto la entrada cuando se usa para entrar en la cabaña y la salida cuando se deja, aunque es el mismo y único punto. Atada a este punto hay un ala de madera enorme' que uno debe empujar fuertemente hacia un lado para poder entrar. Pero esto es sólo el principio; muchas alas de madera tienen que ser empujadas antes de encontrar la que verdaderamente da al interior de la choza</a:t>
            </a:r>
            <a:endParaRPr lang="es-ES" sz="3600" dirty="0"/>
          </a:p>
        </p:txBody>
      </p:sp>
    </p:spTree>
    <p:extLst>
      <p:ext uri="{BB962C8B-B14F-4D97-AF65-F5344CB8AC3E}">
        <p14:creationId xmlns:p14="http://schemas.microsoft.com/office/powerpoint/2010/main" val="2026690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26D3DB7-E097-4642-5FC5-48E97DB69624}"/>
              </a:ext>
            </a:extLst>
          </p:cNvPr>
          <p:cNvSpPr>
            <a:spLocks noGrp="1"/>
          </p:cNvSpPr>
          <p:nvPr>
            <p:ph idx="1"/>
          </p:nvPr>
        </p:nvSpPr>
        <p:spPr>
          <a:xfrm>
            <a:off x="754602" y="825623"/>
            <a:ext cx="10599198" cy="5351340"/>
          </a:xfrm>
        </p:spPr>
        <p:txBody>
          <a:bodyPr/>
          <a:lstStyle/>
          <a:p>
            <a:pPr indent="-6350">
              <a:lnSpc>
                <a:spcPct val="103000"/>
              </a:lnSpc>
              <a:spcAft>
                <a:spcPts val="1350"/>
              </a:spcAft>
            </a:pPr>
            <a:r>
              <a:rPr lang="es-ES" sz="1800" dirty="0">
                <a:solidFill>
                  <a:srgbClr val="000000"/>
                </a:solidFill>
                <a:effectLst/>
                <a:latin typeface="Times New Roman" panose="02020603050405020304" pitchFamily="18" charset="0"/>
                <a:ea typeface="Times New Roman" panose="02020603050405020304" pitchFamily="18" charset="0"/>
              </a:rPr>
              <a:t>Desde el punto de vista del búho, del murciélago, del bohemio y del ladrón, el crepúsculo es la hora del desayuno.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1350"/>
              </a:spcAft>
            </a:pPr>
            <a:r>
              <a:rPr lang="es-ES" sz="1800" dirty="0">
                <a:solidFill>
                  <a:srgbClr val="000000"/>
                </a:solidFill>
                <a:effectLst/>
                <a:latin typeface="Times New Roman" panose="02020603050405020304" pitchFamily="18" charset="0"/>
                <a:ea typeface="Times New Roman" panose="02020603050405020304" pitchFamily="18" charset="0"/>
              </a:rPr>
              <a:t>La lluvia es una maldición para el turista y una buena noticia para el campesino.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1350"/>
              </a:spcAft>
            </a:pPr>
            <a:r>
              <a:rPr lang="es-ES" sz="1800" dirty="0">
                <a:solidFill>
                  <a:srgbClr val="000000"/>
                </a:solidFill>
                <a:effectLst/>
                <a:latin typeface="Times New Roman" panose="02020603050405020304" pitchFamily="18" charset="0"/>
                <a:ea typeface="Times New Roman" panose="02020603050405020304" pitchFamily="18" charset="0"/>
              </a:rPr>
              <a:t>Desde el punto de vista del nativo, el pintoresco es el turista.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1350"/>
              </a:spcAft>
            </a:pPr>
            <a:r>
              <a:rPr lang="es-ES" sz="1800" dirty="0">
                <a:solidFill>
                  <a:srgbClr val="000000"/>
                </a:solidFill>
                <a:effectLst/>
                <a:latin typeface="Times New Roman" panose="02020603050405020304" pitchFamily="18" charset="0"/>
                <a:ea typeface="Times New Roman" panose="02020603050405020304" pitchFamily="18" charset="0"/>
              </a:rPr>
              <a:t>Desde el punto de vista de los indios de las islas del mar Caribe, Cristóbal Colón, con su sombrero de plumas y su capa de terciopelo rojo, era un papagayo de dimensiones jamás vistas.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1350"/>
              </a:spcAft>
            </a:pPr>
            <a:r>
              <a:rPr lang="es-ES" sz="1800" dirty="0">
                <a:solidFill>
                  <a:srgbClr val="000000"/>
                </a:solidFill>
                <a:effectLst/>
                <a:latin typeface="Times New Roman" panose="02020603050405020304" pitchFamily="18" charset="0"/>
                <a:ea typeface="Times New Roman" panose="02020603050405020304" pitchFamily="18" charset="0"/>
              </a:rPr>
              <a:t>Desde el punto de vista del sur, el verano del norte es invierno. </a:t>
            </a:r>
            <a:endParaRPr lang="es-ES" sz="1800" dirty="0">
              <a:solidFill>
                <a:srgbClr val="000000"/>
              </a:solidFill>
              <a:effectLst/>
              <a:latin typeface="Calibri" panose="020F0502020204030204" pitchFamily="34" charset="0"/>
              <a:ea typeface="Calibri" panose="020F0502020204030204" pitchFamily="34" charset="0"/>
            </a:endParaRPr>
          </a:p>
          <a:p>
            <a:r>
              <a:rPr lang="es-ES" sz="1800" dirty="0">
                <a:solidFill>
                  <a:srgbClr val="000000"/>
                </a:solidFill>
                <a:effectLst/>
                <a:latin typeface="Times New Roman" panose="02020603050405020304" pitchFamily="18" charset="0"/>
                <a:ea typeface="Times New Roman" panose="02020603050405020304" pitchFamily="18" charset="0"/>
              </a:rPr>
              <a:t>Desde el punto de vista de una lombriz, un plato de espaguetis es una orgía. </a:t>
            </a:r>
            <a:endParaRPr lang="es-ES" dirty="0"/>
          </a:p>
        </p:txBody>
      </p:sp>
    </p:spTree>
    <p:extLst>
      <p:ext uri="{BB962C8B-B14F-4D97-AF65-F5344CB8AC3E}">
        <p14:creationId xmlns:p14="http://schemas.microsoft.com/office/powerpoint/2010/main" val="343377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85E9716-4673-87C0-828D-2F06B07AE423}"/>
              </a:ext>
            </a:extLst>
          </p:cNvPr>
          <p:cNvSpPr>
            <a:spLocks noGrp="1"/>
          </p:cNvSpPr>
          <p:nvPr>
            <p:ph idx="1"/>
          </p:nvPr>
        </p:nvSpPr>
        <p:spPr>
          <a:xfrm>
            <a:off x="798990" y="506027"/>
            <a:ext cx="10554810" cy="5670936"/>
          </a:xfrm>
        </p:spPr>
        <p:txBody>
          <a:bodyPr>
            <a:normAutofit/>
          </a:bodyPr>
          <a:lstStyle/>
          <a:p>
            <a:pPr indent="-6350">
              <a:lnSpc>
                <a:spcPct val="103000"/>
              </a:lnSpc>
              <a:spcAft>
                <a:spcPts val="1350"/>
              </a:spcAft>
            </a:pPr>
            <a:r>
              <a:rPr lang="es-ES" sz="1800" dirty="0">
                <a:solidFill>
                  <a:srgbClr val="000000"/>
                </a:solidFill>
                <a:effectLst/>
                <a:latin typeface="Times New Roman" panose="02020603050405020304" pitchFamily="18" charset="0"/>
                <a:ea typeface="Times New Roman" panose="02020603050405020304" pitchFamily="18" charset="0"/>
              </a:rPr>
              <a:t>Donde los hindúes ven una vaca sagrada, otros ven una gran hamburguesa.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800"/>
              </a:spcAft>
            </a:pPr>
            <a:r>
              <a:rPr lang="es-ES" sz="1800" dirty="0">
                <a:solidFill>
                  <a:srgbClr val="000000"/>
                </a:solidFill>
                <a:effectLst/>
                <a:latin typeface="Times New Roman" panose="02020603050405020304" pitchFamily="18" charset="0"/>
                <a:ea typeface="Times New Roman" panose="02020603050405020304" pitchFamily="18" charset="0"/>
              </a:rPr>
              <a:t>Desde el punto de vista de sus vecinos del pueblo de Cardona, el Toto </a:t>
            </a:r>
            <a:r>
              <a:rPr lang="es-ES" sz="1800" dirty="0" err="1">
                <a:solidFill>
                  <a:srgbClr val="000000"/>
                </a:solidFill>
                <a:effectLst/>
                <a:latin typeface="Times New Roman" panose="02020603050405020304" pitchFamily="18" charset="0"/>
                <a:ea typeface="Times New Roman" panose="02020603050405020304" pitchFamily="18" charset="0"/>
              </a:rPr>
              <a:t>Zaugg</a:t>
            </a:r>
            <a:r>
              <a:rPr lang="es-ES" sz="1800" dirty="0">
                <a:solidFill>
                  <a:srgbClr val="000000"/>
                </a:solidFill>
                <a:effectLst/>
                <a:latin typeface="Times New Roman" panose="02020603050405020304" pitchFamily="18" charset="0"/>
                <a:ea typeface="Times New Roman" panose="02020603050405020304" pitchFamily="18" charset="0"/>
              </a:rPr>
              <a:t>, que andaba con la misma ropa en verano y en invierno, era un hombre admirable: </a:t>
            </a:r>
            <a:endParaRPr lang="es-ES" sz="18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r>
              <a:rPr lang="es-ES" sz="1800" dirty="0">
                <a:solidFill>
                  <a:srgbClr val="000000"/>
                </a:solidFill>
                <a:effectLst/>
                <a:latin typeface="Times New Roman" panose="02020603050405020304" pitchFamily="18" charset="0"/>
                <a:ea typeface="Times New Roman" panose="02020603050405020304" pitchFamily="18" charset="0"/>
              </a:rPr>
              <a:t>-</a:t>
            </a:r>
            <a:r>
              <a:rPr lang="es-ES" sz="1800" i="1" dirty="0">
                <a:solidFill>
                  <a:srgbClr val="000000"/>
                </a:solidFill>
                <a:effectLst/>
                <a:latin typeface="Times New Roman" panose="02020603050405020304" pitchFamily="18" charset="0"/>
                <a:ea typeface="Times New Roman" panose="02020603050405020304" pitchFamily="18" charset="0"/>
              </a:rPr>
              <a:t>El Toto nunca tiene frío</a:t>
            </a:r>
            <a:r>
              <a:rPr lang="es-ES" sz="1800" dirty="0">
                <a:solidFill>
                  <a:srgbClr val="000000"/>
                </a:solidFill>
                <a:effectLst/>
                <a:latin typeface="Times New Roman" panose="02020603050405020304" pitchFamily="18" charset="0"/>
                <a:ea typeface="Times New Roman" panose="02020603050405020304" pitchFamily="18" charset="0"/>
              </a:rPr>
              <a:t>-decían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1350"/>
              </a:spcAft>
            </a:pPr>
            <a:r>
              <a:rPr lang="es-ES" sz="1800" dirty="0" err="1">
                <a:solidFill>
                  <a:srgbClr val="000000"/>
                </a:solidFill>
                <a:effectLst/>
                <a:latin typeface="Times New Roman" panose="02020603050405020304" pitchFamily="18" charset="0"/>
                <a:ea typeface="Times New Roman" panose="02020603050405020304" pitchFamily="18" charset="0"/>
              </a:rPr>
              <a:t>Èl</a:t>
            </a:r>
            <a:r>
              <a:rPr lang="es-ES" sz="1800" dirty="0">
                <a:solidFill>
                  <a:srgbClr val="000000"/>
                </a:solidFill>
                <a:effectLst/>
                <a:latin typeface="Times New Roman" panose="02020603050405020304" pitchFamily="18" charset="0"/>
                <a:ea typeface="Times New Roman" panose="02020603050405020304" pitchFamily="18" charset="0"/>
              </a:rPr>
              <a:t> no decía nada, frío tenía, lo que no tenía era un abrigo.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50"/>
              </a:spcAft>
            </a:pPr>
            <a:r>
              <a:rPr lang="es-ES" sz="1800" dirty="0">
                <a:solidFill>
                  <a:srgbClr val="000000"/>
                </a:solidFill>
                <a:effectLst/>
                <a:latin typeface="Times New Roman" panose="02020603050405020304" pitchFamily="18" charset="0"/>
                <a:ea typeface="Times New Roman" panose="02020603050405020304" pitchFamily="18" charset="0"/>
              </a:rPr>
              <a:t>En la India, quienes llevan luto, visten de blanco</a:t>
            </a:r>
            <a:r>
              <a:rPr lang="es-ES" sz="1800">
                <a:solidFill>
                  <a:srgbClr val="000000"/>
                </a:solidFill>
                <a:effectLst/>
                <a:latin typeface="Times New Roman" panose="02020603050405020304" pitchFamily="18" charset="0"/>
                <a:ea typeface="Times New Roman" panose="02020603050405020304" pitchFamily="18" charset="0"/>
              </a:rPr>
              <a:t>.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800"/>
              </a:spcAft>
            </a:pPr>
            <a:r>
              <a:rPr lang="es-ES" sz="1800" dirty="0">
                <a:solidFill>
                  <a:srgbClr val="000000"/>
                </a:solidFill>
                <a:effectLst/>
                <a:latin typeface="Times New Roman" panose="02020603050405020304" pitchFamily="18" charset="0"/>
                <a:ea typeface="Times New Roman" panose="02020603050405020304" pitchFamily="18" charset="0"/>
              </a:rPr>
              <a:t>En la Europa antigua, el negro, color de la tierra fecunda, era el color de la vida, y el blanco, color de los huesos, era el color de la muerte.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800"/>
              </a:spcAft>
            </a:pPr>
            <a:r>
              <a:rPr lang="es-ES" sz="1800" dirty="0">
                <a:solidFill>
                  <a:srgbClr val="000000"/>
                </a:solidFill>
                <a:effectLst/>
                <a:latin typeface="Times New Roman" panose="02020603050405020304" pitchFamily="18" charset="0"/>
                <a:ea typeface="Times New Roman" panose="02020603050405020304" pitchFamily="18" charset="0"/>
              </a:rPr>
              <a:t>Según los viejos sabios de la región Colombiana del </a:t>
            </a:r>
            <a:r>
              <a:rPr lang="es-ES" sz="1800" dirty="0" err="1">
                <a:solidFill>
                  <a:srgbClr val="000000"/>
                </a:solidFill>
                <a:effectLst/>
                <a:latin typeface="Times New Roman" panose="02020603050405020304" pitchFamily="18" charset="0"/>
                <a:ea typeface="Times New Roman" panose="02020603050405020304" pitchFamily="18" charset="0"/>
              </a:rPr>
              <a:t>Chcó</a:t>
            </a:r>
            <a:r>
              <a:rPr lang="es-ES" sz="1800" dirty="0">
                <a:solidFill>
                  <a:srgbClr val="000000"/>
                </a:solidFill>
                <a:effectLst/>
                <a:latin typeface="Times New Roman" panose="02020603050405020304" pitchFamily="18" charset="0"/>
                <a:ea typeface="Times New Roman" panose="02020603050405020304" pitchFamily="18" charset="0"/>
              </a:rPr>
              <a:t>, </a:t>
            </a:r>
            <a:r>
              <a:rPr lang="es-ES" sz="1800" dirty="0" err="1">
                <a:solidFill>
                  <a:srgbClr val="000000"/>
                </a:solidFill>
                <a:effectLst/>
                <a:latin typeface="Times New Roman" panose="02020603050405020304" pitchFamily="18" charset="0"/>
                <a:ea typeface="Times New Roman" panose="02020603050405020304" pitchFamily="18" charset="0"/>
              </a:rPr>
              <a:t>Adan</a:t>
            </a:r>
            <a:r>
              <a:rPr lang="es-ES" sz="1800" dirty="0">
                <a:solidFill>
                  <a:srgbClr val="000000"/>
                </a:solidFill>
                <a:effectLst/>
                <a:latin typeface="Times New Roman" panose="02020603050405020304" pitchFamily="18" charset="0"/>
                <a:ea typeface="Times New Roman" panose="02020603050405020304" pitchFamily="18" charset="0"/>
              </a:rPr>
              <a:t> y Eva eran negros, y negros eran sus hijos Caín y Abel.  </a:t>
            </a:r>
            <a:endParaRPr lang="es-ES" sz="1800" dirty="0">
              <a:solidFill>
                <a:srgbClr val="000000"/>
              </a:solidFill>
              <a:effectLst/>
              <a:latin typeface="Calibri" panose="020F0502020204030204" pitchFamily="34" charset="0"/>
              <a:ea typeface="Calibri" panose="020F0502020204030204" pitchFamily="34" charset="0"/>
            </a:endParaRPr>
          </a:p>
          <a:p>
            <a:pPr indent="-6350">
              <a:lnSpc>
                <a:spcPct val="103000"/>
              </a:lnSpc>
              <a:spcAft>
                <a:spcPts val="800"/>
              </a:spcAft>
            </a:pPr>
            <a:r>
              <a:rPr lang="es-ES" sz="1800" dirty="0">
                <a:solidFill>
                  <a:srgbClr val="000000"/>
                </a:solidFill>
                <a:effectLst/>
                <a:latin typeface="Times New Roman" panose="02020603050405020304" pitchFamily="18" charset="0"/>
                <a:ea typeface="Times New Roman" panose="02020603050405020304" pitchFamily="18" charset="0"/>
              </a:rPr>
              <a:t>Cuando Caín mató a su hermano de un garrotazo, tronaron las iras de Dios. Ante las furias del Señor, el asesino palideció de culpa y miedo, y tanto palideció que blanco quedó hasta el fin de sus días. Los blancos somos, todos, hijos de Caín. </a:t>
            </a:r>
            <a:endParaRPr lang="es-ES" sz="1800" dirty="0">
              <a:solidFill>
                <a:srgbClr val="000000"/>
              </a:solidFill>
              <a:effectLst/>
              <a:latin typeface="Calibri" panose="020F0502020204030204" pitchFamily="34" charset="0"/>
              <a:ea typeface="Calibri" panose="020F0502020204030204" pitchFamily="34" charset="0"/>
            </a:endParaRPr>
          </a:p>
          <a:p>
            <a:endParaRPr lang="es-ES" dirty="0"/>
          </a:p>
        </p:txBody>
      </p:sp>
    </p:spTree>
    <p:extLst>
      <p:ext uri="{BB962C8B-B14F-4D97-AF65-F5344CB8AC3E}">
        <p14:creationId xmlns:p14="http://schemas.microsoft.com/office/powerpoint/2010/main" val="4231353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D46E2B7-23EE-2B18-6782-591D13E8CA7E}"/>
              </a:ext>
            </a:extLst>
          </p:cNvPr>
          <p:cNvSpPr>
            <a:spLocks noGrp="1"/>
          </p:cNvSpPr>
          <p:nvPr>
            <p:ph idx="1"/>
          </p:nvPr>
        </p:nvSpPr>
        <p:spPr>
          <a:xfrm>
            <a:off x="675249" y="295422"/>
            <a:ext cx="10678551" cy="5881541"/>
          </a:xfrm>
        </p:spPr>
        <p:txBody>
          <a:bodyPr>
            <a:normAutofit lnSpcReduction="10000"/>
          </a:bodyPr>
          <a:lstStyle/>
          <a:p>
            <a:pPr marL="0" indent="0">
              <a:buNone/>
            </a:pPr>
            <a:r>
              <a:rPr lang="es-ES" sz="3600" b="0" i="1" dirty="0">
                <a:solidFill>
                  <a:srgbClr val="111111"/>
                </a:solidFill>
                <a:effectLst/>
                <a:latin typeface="Lato" panose="020F0502020204030203" pitchFamily="34" charset="0"/>
              </a:rPr>
              <a:t>«En 1950 me encontraba haciendo trabajo de campo entre los tiv de Nigeria Central. Una tarde, un tiv regresó de bañarse en el rio local. Metió la cabeza en mi cabaña para decirme que ya había vuelto. Le pregunté qué había pasado. Me contestó: «No mucho. Se ha ahogado un hombre» </a:t>
            </a:r>
            <a:br>
              <a:rPr lang="es-ES" sz="3600" dirty="0"/>
            </a:br>
            <a:r>
              <a:rPr lang="es-ES" sz="3600" b="0" i="1" dirty="0">
                <a:solidFill>
                  <a:srgbClr val="111111"/>
                </a:solidFill>
                <a:effectLst/>
                <a:latin typeface="Lato" panose="020F0502020204030203" pitchFamily="34" charset="0"/>
              </a:rPr>
              <a:t>Inmediatamente salté ¿Qué? ¿¿Ahogado?? </a:t>
            </a:r>
            <a:br>
              <a:rPr lang="es-ES" sz="3600" dirty="0"/>
            </a:br>
            <a:r>
              <a:rPr lang="es-ES" sz="3600" b="0" i="1" dirty="0">
                <a:solidFill>
                  <a:srgbClr val="111111"/>
                </a:solidFill>
                <a:effectLst/>
                <a:latin typeface="Lato" panose="020F0502020204030203" pitchFamily="34" charset="0"/>
              </a:rPr>
              <a:t>«¿Conoces el lugar del río donde el fondo cae de golpe? Bueno, era extranjero. Perdió pie, y no sabía nadar.» «¿Nadie le salvó? ¿No intentaste tú salvarlo?» (Yo sabía que era un gran nadador)La respuesta fue demoledora: «No era mío»</a:t>
            </a:r>
            <a:endParaRPr lang="es-ES" sz="3600" dirty="0"/>
          </a:p>
        </p:txBody>
      </p:sp>
    </p:spTree>
    <p:extLst>
      <p:ext uri="{BB962C8B-B14F-4D97-AF65-F5344CB8AC3E}">
        <p14:creationId xmlns:p14="http://schemas.microsoft.com/office/powerpoint/2010/main" val="108180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AB44CCF-D296-18DB-8DC8-BDBAA79AC343}"/>
              </a:ext>
            </a:extLst>
          </p:cNvPr>
          <p:cNvSpPr>
            <a:spLocks noGrp="1"/>
          </p:cNvSpPr>
          <p:nvPr>
            <p:ph idx="1"/>
          </p:nvPr>
        </p:nvSpPr>
        <p:spPr>
          <a:xfrm>
            <a:off x="647114" y="253218"/>
            <a:ext cx="10706686" cy="5923745"/>
          </a:xfrm>
        </p:spPr>
        <p:txBody>
          <a:bodyPr/>
          <a:lstStyle/>
          <a:p>
            <a:pPr marL="0" indent="0">
              <a:buNone/>
            </a:pPr>
            <a:r>
              <a:rPr lang="es-ES" sz="4400" b="0" i="1" dirty="0">
                <a:solidFill>
                  <a:srgbClr val="111111"/>
                </a:solidFill>
                <a:effectLst/>
                <a:latin typeface="Lato" panose="020F0502020204030203" pitchFamily="34" charset="0"/>
              </a:rPr>
              <a:t>Entendí perfectamente lo que quería decir. Los tiv se toman molestias para prestar algún servicio a sus parientes, pero no cualquiera. Me encontré odiándole a él y a sus valores porque me habían enseñado a pensar que una vida humana es una vida humana, sin importar de quien sea. Pensé -y sigo pensando- que no le hubiese costado demasiado rescatar a aquel extraño.</a:t>
            </a:r>
            <a:endParaRPr lang="es-ES" sz="4400" dirty="0"/>
          </a:p>
          <a:p>
            <a:endParaRPr lang="es-ES" dirty="0"/>
          </a:p>
        </p:txBody>
      </p:sp>
    </p:spTree>
    <p:extLst>
      <p:ext uri="{BB962C8B-B14F-4D97-AF65-F5344CB8AC3E}">
        <p14:creationId xmlns:p14="http://schemas.microsoft.com/office/powerpoint/2010/main" val="3200419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45BD49-6691-2B16-AFEF-20B54F61A063}"/>
              </a:ext>
            </a:extLst>
          </p:cNvPr>
          <p:cNvSpPr>
            <a:spLocks noGrp="1"/>
          </p:cNvSpPr>
          <p:nvPr>
            <p:ph type="title"/>
          </p:nvPr>
        </p:nvSpPr>
        <p:spPr/>
        <p:txBody>
          <a:bodyPr/>
          <a:lstStyle/>
          <a:p>
            <a:endParaRPr lang="es-ES"/>
          </a:p>
        </p:txBody>
      </p:sp>
      <p:pic>
        <p:nvPicPr>
          <p:cNvPr id="4" name="Marcador de contenido 3">
            <a:extLst>
              <a:ext uri="{FF2B5EF4-FFF2-40B4-BE49-F238E27FC236}">
                <a16:creationId xmlns:a16="http://schemas.microsoft.com/office/drawing/2014/main" id="{EFA38A77-6DDE-6F16-9305-A3C4C7F950E6}"/>
              </a:ext>
            </a:extLst>
          </p:cNvPr>
          <p:cNvPicPr>
            <a:picLocks noGrp="1" noChangeAspect="1"/>
          </p:cNvPicPr>
          <p:nvPr>
            <p:ph idx="1"/>
          </p:nvPr>
        </p:nvPicPr>
        <p:blipFill>
          <a:blip r:embed="rId2"/>
          <a:stretch>
            <a:fillRect/>
          </a:stretch>
        </p:blipFill>
        <p:spPr>
          <a:xfrm>
            <a:off x="4832912" y="572268"/>
            <a:ext cx="3253813" cy="5604695"/>
          </a:xfrm>
          <a:prstGeom prst="rect">
            <a:avLst/>
          </a:prstGeom>
        </p:spPr>
      </p:pic>
    </p:spTree>
    <p:extLst>
      <p:ext uri="{BB962C8B-B14F-4D97-AF65-F5344CB8AC3E}">
        <p14:creationId xmlns:p14="http://schemas.microsoft.com/office/powerpoint/2010/main" val="384008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5E7FBAC-A18A-6E51-FA08-DBC86F640E28}"/>
              </a:ext>
            </a:extLst>
          </p:cNvPr>
          <p:cNvSpPr>
            <a:spLocks noGrp="1"/>
          </p:cNvSpPr>
          <p:nvPr>
            <p:ph idx="1"/>
          </p:nvPr>
        </p:nvSpPr>
        <p:spPr>
          <a:xfrm>
            <a:off x="745588" y="126609"/>
            <a:ext cx="10608212" cy="6050354"/>
          </a:xfrm>
        </p:spPr>
        <p:txBody>
          <a:bodyPr>
            <a:normAutofit/>
          </a:bodyPr>
          <a:lstStyle/>
          <a:p>
            <a:pPr marL="0" indent="0">
              <a:buNone/>
            </a:pPr>
            <a:r>
              <a:rPr lang="es-ES" sz="3600" b="0" i="1" dirty="0">
                <a:solidFill>
                  <a:srgbClr val="111111"/>
                </a:solidFill>
                <a:effectLst/>
                <a:latin typeface="Lato" panose="020F0502020204030203" pitchFamily="34" charset="0"/>
              </a:rPr>
              <a:t>Una semana más tarde, cuando estaba hablando con el mismo ayudante sobre las familia tiv, mencioné que no veía a mi madre desde hacía casi cinco años. Me miró horrorizado: ¿Quieres decir que no vas a tu casa a ayudar a tu madre?» Intenté decirle que nos escribíamos, que nos manteníamos en contacto, que ella no necesitaba mi ayuda. Mis explicaciones no sirvieron de nada, estaba tan ultrajado por mis valores como yo por los suyos. Después de considerarlo una y otra vez durante años, todavía creo que los míos son mejores. Sin duda él sigue creyendo que los mejores son los suyos.»</a:t>
            </a:r>
            <a:endParaRPr lang="es-ES" sz="3600" dirty="0"/>
          </a:p>
        </p:txBody>
      </p:sp>
    </p:spTree>
    <p:extLst>
      <p:ext uri="{BB962C8B-B14F-4D97-AF65-F5344CB8AC3E}">
        <p14:creationId xmlns:p14="http://schemas.microsoft.com/office/powerpoint/2010/main" val="3433702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5F88A0-6E85-73C4-D148-1A85F766B632}"/>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09A05223-C88B-3013-7A0A-08954648A22B}"/>
              </a:ext>
            </a:extLst>
          </p:cNvPr>
          <p:cNvSpPr>
            <a:spLocks noGrp="1"/>
          </p:cNvSpPr>
          <p:nvPr>
            <p:ph idx="1"/>
          </p:nvPr>
        </p:nvSpPr>
        <p:spPr/>
        <p:txBody>
          <a:bodyPr/>
          <a:lstStyle/>
          <a:p>
            <a:r>
              <a:rPr lang="es-ES" dirty="0">
                <a:hlinkClick r:id="rId2"/>
              </a:rPr>
              <a:t>https://www.who.int/es/news-room/fact-sheets/detail/female-genital-mutilation</a:t>
            </a:r>
            <a:endParaRPr lang="es-ES" dirty="0"/>
          </a:p>
          <a:p>
            <a:endParaRPr lang="es-ES" dirty="0"/>
          </a:p>
          <a:p>
            <a:r>
              <a:rPr lang="es-ES" dirty="0">
                <a:hlinkClick r:id="rId3"/>
              </a:rPr>
              <a:t>https://www.comunidad.madrid/servicios/salud/mutilacion-genital-femenina#</a:t>
            </a:r>
            <a:endParaRPr lang="es-ES" dirty="0"/>
          </a:p>
          <a:p>
            <a:endParaRPr lang="es-ES" dirty="0"/>
          </a:p>
          <a:p>
            <a:r>
              <a:rPr lang="es-ES" dirty="0">
                <a:hlinkClick r:id="rId4"/>
              </a:rPr>
              <a:t>https://espaciodefilosofia.files.wordpress.com/2015/05/ficha-4-universalismo-y-relativismo.pdf</a:t>
            </a:r>
            <a:endParaRPr lang="es-ES" dirty="0"/>
          </a:p>
          <a:p>
            <a:endParaRPr lang="es-ES" dirty="0"/>
          </a:p>
        </p:txBody>
      </p:sp>
    </p:spTree>
    <p:extLst>
      <p:ext uri="{BB962C8B-B14F-4D97-AF65-F5344CB8AC3E}">
        <p14:creationId xmlns:p14="http://schemas.microsoft.com/office/powerpoint/2010/main" val="2454803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069573-FA90-B78F-B407-6196E32F6B8A}"/>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2F147617-A0D6-80CE-E3ED-382C107259FE}"/>
              </a:ext>
            </a:extLst>
          </p:cNvPr>
          <p:cNvSpPr>
            <a:spLocks noGrp="1"/>
          </p:cNvSpPr>
          <p:nvPr>
            <p:ph idx="1"/>
          </p:nvPr>
        </p:nvSpPr>
        <p:spPr/>
        <p:txBody>
          <a:bodyPr/>
          <a:lstStyle/>
          <a:p>
            <a:endParaRPr lang="es-ES"/>
          </a:p>
        </p:txBody>
      </p:sp>
    </p:spTree>
    <p:extLst>
      <p:ext uri="{BB962C8B-B14F-4D97-AF65-F5344CB8AC3E}">
        <p14:creationId xmlns:p14="http://schemas.microsoft.com/office/powerpoint/2010/main" val="15386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A9BE71-F6D8-0B51-B815-F32B748221D8}"/>
              </a:ext>
            </a:extLst>
          </p:cNvPr>
          <p:cNvSpPr>
            <a:spLocks noGrp="1"/>
          </p:cNvSpPr>
          <p:nvPr>
            <p:ph type="title"/>
          </p:nvPr>
        </p:nvSpPr>
        <p:spPr/>
        <p:txBody>
          <a:bodyPr/>
          <a:lstStyle/>
          <a:p>
            <a:endParaRPr lang="es-ES"/>
          </a:p>
        </p:txBody>
      </p:sp>
      <p:pic>
        <p:nvPicPr>
          <p:cNvPr id="2050" name="Picture 2">
            <a:extLst>
              <a:ext uri="{FF2B5EF4-FFF2-40B4-BE49-F238E27FC236}">
                <a16:creationId xmlns:a16="http://schemas.microsoft.com/office/drawing/2014/main" id="{E9E9A02F-7466-7904-1C4E-B7739BD4554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018" y="1445022"/>
            <a:ext cx="9674857" cy="396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234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8CF236-AE9B-9187-582F-864CD4CC2F0D}"/>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35828AED-182F-0FE8-06BB-0AD86113C3FA}"/>
              </a:ext>
            </a:extLst>
          </p:cNvPr>
          <p:cNvSpPr>
            <a:spLocks noGrp="1"/>
          </p:cNvSpPr>
          <p:nvPr>
            <p:ph idx="1"/>
          </p:nvPr>
        </p:nvSpPr>
        <p:spPr/>
        <p:txBody>
          <a:bodyPr/>
          <a:lstStyle/>
          <a:p>
            <a:r>
              <a:rPr lang="es-ES" dirty="0"/>
              <a:t>¿Qué significan estas palabras?</a:t>
            </a:r>
          </a:p>
          <a:p>
            <a:endParaRPr lang="es-ES" dirty="0"/>
          </a:p>
          <a:p>
            <a:r>
              <a:rPr lang="es-ES" dirty="0"/>
              <a:t>Etnocentrismo</a:t>
            </a:r>
          </a:p>
          <a:p>
            <a:endParaRPr lang="es-ES" dirty="0"/>
          </a:p>
          <a:p>
            <a:r>
              <a:rPr lang="es-ES" dirty="0"/>
              <a:t>Relativismo moral</a:t>
            </a:r>
          </a:p>
          <a:p>
            <a:endParaRPr lang="es-ES" dirty="0"/>
          </a:p>
          <a:p>
            <a:r>
              <a:rPr lang="es-ES" dirty="0"/>
              <a:t>Universalismo moral</a:t>
            </a:r>
          </a:p>
        </p:txBody>
      </p:sp>
    </p:spTree>
    <p:extLst>
      <p:ext uri="{BB962C8B-B14F-4D97-AF65-F5344CB8AC3E}">
        <p14:creationId xmlns:p14="http://schemas.microsoft.com/office/powerpoint/2010/main" val="184599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3461B3-2021-864C-8190-69D53202FF47}"/>
              </a:ext>
            </a:extLst>
          </p:cNvPr>
          <p:cNvSpPr>
            <a:spLocks noGrp="1"/>
          </p:cNvSpPr>
          <p:nvPr>
            <p:ph type="title"/>
          </p:nvPr>
        </p:nvSpPr>
        <p:spPr/>
        <p:txBody>
          <a:bodyPr/>
          <a:lstStyle/>
          <a:p>
            <a:endParaRPr lang="es-ES"/>
          </a:p>
        </p:txBody>
      </p:sp>
      <p:pic>
        <p:nvPicPr>
          <p:cNvPr id="1026" name="Picture 2" descr="Quién fue Sócrates">
            <a:extLst>
              <a:ext uri="{FF2B5EF4-FFF2-40B4-BE49-F238E27FC236}">
                <a16:creationId xmlns:a16="http://schemas.microsoft.com/office/drawing/2014/main" id="{8608A911-8486-8287-0AEF-22B8A472282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57650" y="1060711"/>
            <a:ext cx="3609975" cy="4736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1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AEA2CA-ED1C-69D7-C335-289BDB20D81E}"/>
              </a:ext>
            </a:extLst>
          </p:cNvPr>
          <p:cNvSpPr>
            <a:spLocks noGrp="1"/>
          </p:cNvSpPr>
          <p:nvPr>
            <p:ph type="title"/>
          </p:nvPr>
        </p:nvSpPr>
        <p:spPr/>
        <p:txBody>
          <a:bodyPr/>
          <a:lstStyle/>
          <a:p>
            <a:endParaRPr lang="es-ES"/>
          </a:p>
        </p:txBody>
      </p:sp>
      <p:pic>
        <p:nvPicPr>
          <p:cNvPr id="4" name="Marcador de contenido 3">
            <a:extLst>
              <a:ext uri="{FF2B5EF4-FFF2-40B4-BE49-F238E27FC236}">
                <a16:creationId xmlns:a16="http://schemas.microsoft.com/office/drawing/2014/main" id="{DEB527EC-D213-0B27-A58A-B87DD67863B6}"/>
              </a:ext>
            </a:extLst>
          </p:cNvPr>
          <p:cNvPicPr>
            <a:picLocks noGrp="1" noChangeAspect="1"/>
          </p:cNvPicPr>
          <p:nvPr>
            <p:ph idx="1"/>
          </p:nvPr>
        </p:nvPicPr>
        <p:blipFill>
          <a:blip r:embed="rId2"/>
          <a:stretch>
            <a:fillRect/>
          </a:stretch>
        </p:blipFill>
        <p:spPr>
          <a:xfrm>
            <a:off x="2260578" y="644068"/>
            <a:ext cx="7378722" cy="5290404"/>
          </a:xfrm>
          <a:prstGeom prst="rect">
            <a:avLst/>
          </a:prstGeom>
        </p:spPr>
      </p:pic>
    </p:spTree>
    <p:extLst>
      <p:ext uri="{BB962C8B-B14F-4D97-AF65-F5344CB8AC3E}">
        <p14:creationId xmlns:p14="http://schemas.microsoft.com/office/powerpoint/2010/main" val="3811781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D06FBD-283C-059C-C1B2-C727A1566FDE}"/>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9E5617C9-F070-1BD3-0D92-AB975D07EDB8}"/>
              </a:ext>
            </a:extLst>
          </p:cNvPr>
          <p:cNvSpPr>
            <a:spLocks noGrp="1"/>
          </p:cNvSpPr>
          <p:nvPr>
            <p:ph idx="1"/>
          </p:nvPr>
        </p:nvSpPr>
        <p:spPr/>
        <p:txBody>
          <a:bodyPr/>
          <a:lstStyle/>
          <a:p>
            <a:r>
              <a:rPr lang="es-ES" dirty="0">
                <a:hlinkClick r:id="rId2"/>
              </a:rPr>
              <a:t>https://www.youtube.com/watch?v=DBbqvqb59XM</a:t>
            </a:r>
            <a:endParaRPr lang="es-ES" dirty="0"/>
          </a:p>
          <a:p>
            <a:endParaRPr lang="es-ES" dirty="0"/>
          </a:p>
          <a:p>
            <a:r>
              <a:rPr lang="es-ES" dirty="0">
                <a:hlinkClick r:id="rId3"/>
              </a:rPr>
              <a:t>https://www.youtube.com/watch?v=pHIikuTgQkA</a:t>
            </a:r>
            <a:endParaRPr lang="es-ES" dirty="0"/>
          </a:p>
          <a:p>
            <a:endParaRPr lang="es-ES" dirty="0"/>
          </a:p>
          <a:p>
            <a:endParaRPr lang="es-ES" dirty="0"/>
          </a:p>
          <a:p>
            <a:endParaRPr lang="es-ES" dirty="0"/>
          </a:p>
          <a:p>
            <a:endParaRPr lang="es-ES" dirty="0"/>
          </a:p>
        </p:txBody>
      </p:sp>
    </p:spTree>
    <p:extLst>
      <p:ext uri="{BB962C8B-B14F-4D97-AF65-F5344CB8AC3E}">
        <p14:creationId xmlns:p14="http://schemas.microsoft.com/office/powerpoint/2010/main" val="3399920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EDD8E6-BA30-EBBA-A5EC-2E40F83E3A90}"/>
              </a:ext>
            </a:extLst>
          </p:cNvPr>
          <p:cNvSpPr>
            <a:spLocks noGrp="1"/>
          </p:cNvSpPr>
          <p:nvPr>
            <p:ph type="title"/>
          </p:nvPr>
        </p:nvSpPr>
        <p:spPr/>
        <p:txBody>
          <a:bodyPr/>
          <a:lstStyle/>
          <a:p>
            <a:endParaRPr lang="es-ES"/>
          </a:p>
        </p:txBody>
      </p:sp>
      <p:pic>
        <p:nvPicPr>
          <p:cNvPr id="4" name="Marcador de contenido 3">
            <a:extLst>
              <a:ext uri="{FF2B5EF4-FFF2-40B4-BE49-F238E27FC236}">
                <a16:creationId xmlns:a16="http://schemas.microsoft.com/office/drawing/2014/main" id="{B1653A8D-9CE8-D973-9EBB-5DE4A499C97B}"/>
              </a:ext>
            </a:extLst>
          </p:cNvPr>
          <p:cNvPicPr>
            <a:picLocks noGrp="1" noChangeAspect="1"/>
          </p:cNvPicPr>
          <p:nvPr>
            <p:ph idx="1"/>
          </p:nvPr>
        </p:nvPicPr>
        <p:blipFill>
          <a:blip r:embed="rId2"/>
          <a:stretch>
            <a:fillRect/>
          </a:stretch>
        </p:blipFill>
        <p:spPr>
          <a:xfrm>
            <a:off x="1124597" y="1690688"/>
            <a:ext cx="9487664" cy="3317477"/>
          </a:xfrm>
          <a:prstGeom prst="rect">
            <a:avLst/>
          </a:prstGeom>
        </p:spPr>
      </p:pic>
    </p:spTree>
    <p:extLst>
      <p:ext uri="{BB962C8B-B14F-4D97-AF65-F5344CB8AC3E}">
        <p14:creationId xmlns:p14="http://schemas.microsoft.com/office/powerpoint/2010/main" val="113475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F2686C-BB5E-4C0E-ED72-F3A0AE84E43A}"/>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2C685E0B-0D18-BFAE-597B-F79529F3A3BC}"/>
              </a:ext>
            </a:extLst>
          </p:cNvPr>
          <p:cNvSpPr>
            <a:spLocks noGrp="1"/>
          </p:cNvSpPr>
          <p:nvPr>
            <p:ph idx="1"/>
          </p:nvPr>
        </p:nvSpPr>
        <p:spPr/>
        <p:txBody>
          <a:bodyPr/>
          <a:lstStyle/>
          <a:p>
            <a:r>
              <a:rPr lang="es-ES" dirty="0">
                <a:hlinkClick r:id="rId2"/>
              </a:rPr>
              <a:t>https://www.youtube.com/watch?v=ybcvlxivscw</a:t>
            </a:r>
            <a:r>
              <a:rPr lang="es-ES" dirty="0"/>
              <a:t> (Imitando idiomas)</a:t>
            </a:r>
          </a:p>
          <a:p>
            <a:endParaRPr lang="es-ES" dirty="0"/>
          </a:p>
          <a:p>
            <a:r>
              <a:rPr lang="es-ES" dirty="0">
                <a:hlinkClick r:id="rId3"/>
              </a:rPr>
              <a:t>https://www.youtube.com/watch?v=xjMKXsCnsZo</a:t>
            </a:r>
            <a:endParaRPr lang="es-ES" dirty="0"/>
          </a:p>
          <a:p>
            <a:endParaRPr lang="es-ES" dirty="0"/>
          </a:p>
          <a:p>
            <a:endParaRPr lang="es-ES" dirty="0"/>
          </a:p>
        </p:txBody>
      </p:sp>
    </p:spTree>
    <p:extLst>
      <p:ext uri="{BB962C8B-B14F-4D97-AF65-F5344CB8AC3E}">
        <p14:creationId xmlns:p14="http://schemas.microsoft.com/office/powerpoint/2010/main" val="30829692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1139</Words>
  <Application>Microsoft Office PowerPoint</Application>
  <PresentationFormat>Panorámica</PresentationFormat>
  <Paragraphs>50</Paragraphs>
  <Slides>22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Calibri Light</vt:lpstr>
      <vt:lpstr>Lato</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Cómo nos ven</vt:lpstr>
      <vt:lpstr>Human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MIKEL URRESTI GONZALEZ</dc:creator>
  <cp:lastModifiedBy>MIKEL URRESTI GONZALEZ</cp:lastModifiedBy>
  <cp:revision>6</cp:revision>
  <dcterms:created xsi:type="dcterms:W3CDTF">2023-01-23T08:46:10Z</dcterms:created>
  <dcterms:modified xsi:type="dcterms:W3CDTF">2023-10-10T09:31:37Z</dcterms:modified>
</cp:coreProperties>
</file>