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71" r:id="rId6"/>
    <p:sldId id="268" r:id="rId7"/>
    <p:sldId id="272" r:id="rId8"/>
    <p:sldId id="273" r:id="rId9"/>
    <p:sldId id="274" r:id="rId10"/>
    <p:sldId id="275" r:id="rId11"/>
    <p:sldId id="270" r:id="rId12"/>
    <p:sldId id="266" r:id="rId13"/>
    <p:sldId id="258" r:id="rId14"/>
    <p:sldId id="261" r:id="rId15"/>
    <p:sldId id="260" r:id="rId16"/>
    <p:sldId id="263" r:id="rId17"/>
    <p:sldId id="262" r:id="rId18"/>
    <p:sldId id="259"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2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A0D60E-8AE2-EBC8-AFE7-9920647C17B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49525BE0-5C12-180C-2003-AAB3958984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42475A1-C23C-54C7-D67C-3E01153ACE89}"/>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5" name="Marcador de pie de página 4">
            <a:extLst>
              <a:ext uri="{FF2B5EF4-FFF2-40B4-BE49-F238E27FC236}">
                <a16:creationId xmlns:a16="http://schemas.microsoft.com/office/drawing/2014/main" id="{1D0E2C13-C147-4FAA-7511-B0C43D982E9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325805-7FA1-7C77-75C2-E1B8F2BD3670}"/>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823540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DC833B-4A7D-C847-315A-603D3E685A2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00A6D46-574C-89AD-6340-9F72413906F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7F0C66-349E-6577-98C5-2FDEEAEC0EF9}"/>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5" name="Marcador de pie de página 4">
            <a:extLst>
              <a:ext uri="{FF2B5EF4-FFF2-40B4-BE49-F238E27FC236}">
                <a16:creationId xmlns:a16="http://schemas.microsoft.com/office/drawing/2014/main" id="{280571EF-A77D-9358-457D-3E7371E42C5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9520A7F-2D7F-D8A6-BBFD-123E9FED7632}"/>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332869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D19D851-83E6-C6BF-972E-65B7D05DC10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79C9BE2-D55B-3511-35A4-86548156AFC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10536B7-4E64-8B77-5070-FD56490B033A}"/>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5" name="Marcador de pie de página 4">
            <a:extLst>
              <a:ext uri="{FF2B5EF4-FFF2-40B4-BE49-F238E27FC236}">
                <a16:creationId xmlns:a16="http://schemas.microsoft.com/office/drawing/2014/main" id="{69D4D1C8-ECA6-2654-0933-C2271EA51C6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8539FFA-878F-D579-147E-C5834E8C7070}"/>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62997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3BA7F7-79CE-716D-FD96-B6EAC741707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3F57689-D134-8B48-1590-29D0C0C69E8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65A2B4-1175-6AA7-1BED-BDE23B3A17AD}"/>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5" name="Marcador de pie de página 4">
            <a:extLst>
              <a:ext uri="{FF2B5EF4-FFF2-40B4-BE49-F238E27FC236}">
                <a16:creationId xmlns:a16="http://schemas.microsoft.com/office/drawing/2014/main" id="{A5BFD5BB-ECC0-15FC-FE91-2EA88383361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10F6993-FE9B-9CE1-F244-2D13086F3EED}"/>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4109200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EE612D-6F25-92AD-D1F1-2E0E58A14CA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82E775A-DBCE-654D-5264-8D3D330851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497CCE8-3256-1BE9-43EF-D3FBD9073209}"/>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5" name="Marcador de pie de página 4">
            <a:extLst>
              <a:ext uri="{FF2B5EF4-FFF2-40B4-BE49-F238E27FC236}">
                <a16:creationId xmlns:a16="http://schemas.microsoft.com/office/drawing/2014/main" id="{CCF169F7-E10B-C142-1A09-33D5332A1FE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3EA0AFE-E9D5-F2BC-E0CE-A39EF0D1F048}"/>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316197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C6BBD-7E13-7057-B040-03A340396C2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F2126D9-C60F-FD5E-1421-A57B8230808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20FC082B-2C63-F09F-E6D3-B276ABB5F60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B9A9E5F6-73AA-15E7-9AC2-95247288147C}"/>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6" name="Marcador de pie de página 5">
            <a:extLst>
              <a:ext uri="{FF2B5EF4-FFF2-40B4-BE49-F238E27FC236}">
                <a16:creationId xmlns:a16="http://schemas.microsoft.com/office/drawing/2014/main" id="{7057B30E-2F9B-27E8-B39B-11346CBCFD5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B3EE7CE-A140-508E-34B0-0E89B16A43B6}"/>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262388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29A0D4-AEC5-870F-D9D8-5BE60B62E43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FE26AB0-0ABB-B905-2261-A9D67D1B4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24A562E-B963-B292-61C8-F9A2434B330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0A5661B3-4A27-8EB8-87B9-469C7F2116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D4F58D6-E957-9A20-D1E4-969C984048C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0871B52-2C4B-3576-C857-00996058C416}"/>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8" name="Marcador de pie de página 7">
            <a:extLst>
              <a:ext uri="{FF2B5EF4-FFF2-40B4-BE49-F238E27FC236}">
                <a16:creationId xmlns:a16="http://schemas.microsoft.com/office/drawing/2014/main" id="{0BDBDBE4-B139-F1BE-E9D7-512C53462195}"/>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E36D2EB-A09D-F943-73DD-9CBA687C9C06}"/>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371489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FA14B-68B9-BD0C-557C-11DECC19A7A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806733C-DEC6-394D-78B5-39BA9A24A27D}"/>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4" name="Marcador de pie de página 3">
            <a:extLst>
              <a:ext uri="{FF2B5EF4-FFF2-40B4-BE49-F238E27FC236}">
                <a16:creationId xmlns:a16="http://schemas.microsoft.com/office/drawing/2014/main" id="{5E8B96D3-2924-F16E-97B5-C16EBA1E3463}"/>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CEEC4EB-AE0B-5398-7BCF-2A8D4F5C0806}"/>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69144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FA12BF7-85AC-8EEC-BADC-48FF018CB9DE}"/>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3" name="Marcador de pie de página 2">
            <a:extLst>
              <a:ext uri="{FF2B5EF4-FFF2-40B4-BE49-F238E27FC236}">
                <a16:creationId xmlns:a16="http://schemas.microsoft.com/office/drawing/2014/main" id="{BA91EB95-ECC7-68B7-A3D7-D0BE0F87FF28}"/>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552A38D-454B-1147-1B72-9ED624156F0B}"/>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2906867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29FEF-3D50-A833-7FFF-6359CBCAD34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4B07B14-B251-75F3-3FC1-70A8A9DE99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7204140-8395-F8E4-D831-774B089ED7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29995FC-1993-BD36-9B2B-9AEEA984DEE3}"/>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6" name="Marcador de pie de página 5">
            <a:extLst>
              <a:ext uri="{FF2B5EF4-FFF2-40B4-BE49-F238E27FC236}">
                <a16:creationId xmlns:a16="http://schemas.microsoft.com/office/drawing/2014/main" id="{72B741A0-6B6F-1C9F-2A95-A46E6BB1169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34077C5-2852-ECE9-8246-0EBC8FD83B75}"/>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36810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B6420-A57C-80B4-1FF7-39B2E3EB08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5945302-9CA6-B225-8BBC-6883747A2C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71BDD2B-793F-86B1-772C-EF038814A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EC980BD-3CB3-4DCA-22F0-2D2F8CBFBC9E}"/>
              </a:ext>
            </a:extLst>
          </p:cNvPr>
          <p:cNvSpPr>
            <a:spLocks noGrp="1"/>
          </p:cNvSpPr>
          <p:nvPr>
            <p:ph type="dt" sz="half" idx="10"/>
          </p:nvPr>
        </p:nvSpPr>
        <p:spPr/>
        <p:txBody>
          <a:bodyPr/>
          <a:lstStyle/>
          <a:p>
            <a:fld id="{3D645122-E227-4C5D-B78F-34B22DF4C912}" type="datetimeFigureOut">
              <a:rPr lang="es-ES" smtClean="0"/>
              <a:t>12/12/2023</a:t>
            </a:fld>
            <a:endParaRPr lang="es-ES"/>
          </a:p>
        </p:txBody>
      </p:sp>
      <p:sp>
        <p:nvSpPr>
          <p:cNvPr id="6" name="Marcador de pie de página 5">
            <a:extLst>
              <a:ext uri="{FF2B5EF4-FFF2-40B4-BE49-F238E27FC236}">
                <a16:creationId xmlns:a16="http://schemas.microsoft.com/office/drawing/2014/main" id="{5F91018D-8428-24F6-0BF0-7EA9E1121B9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E809D9E-25B2-E917-6F5A-E0DB018CCDE4}"/>
              </a:ext>
            </a:extLst>
          </p:cNvPr>
          <p:cNvSpPr>
            <a:spLocks noGrp="1"/>
          </p:cNvSpPr>
          <p:nvPr>
            <p:ph type="sldNum" sz="quarter" idx="12"/>
          </p:nvPr>
        </p:nvSpPr>
        <p:spPr/>
        <p:txBody>
          <a:bodyPr/>
          <a:lstStyle/>
          <a:p>
            <a:fld id="{E4FA6761-4120-4870-9DD3-088235B911CD}" type="slidenum">
              <a:rPr lang="es-ES" smtClean="0"/>
              <a:t>‹Nº›</a:t>
            </a:fld>
            <a:endParaRPr lang="es-ES"/>
          </a:p>
        </p:txBody>
      </p:sp>
    </p:spTree>
    <p:extLst>
      <p:ext uri="{BB962C8B-B14F-4D97-AF65-F5344CB8AC3E}">
        <p14:creationId xmlns:p14="http://schemas.microsoft.com/office/powerpoint/2010/main" val="360082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E8CBCAE-038E-C11F-D9E2-A271F56A6D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31CE0C90-0790-EAFE-0D6B-686E07094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DEF7242-30B8-9573-3329-144EBD90B5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45122-E227-4C5D-B78F-34B22DF4C912}" type="datetimeFigureOut">
              <a:rPr lang="es-ES" smtClean="0"/>
              <a:t>12/12/2023</a:t>
            </a:fld>
            <a:endParaRPr lang="es-ES"/>
          </a:p>
        </p:txBody>
      </p:sp>
      <p:sp>
        <p:nvSpPr>
          <p:cNvPr id="5" name="Marcador de pie de página 4">
            <a:extLst>
              <a:ext uri="{FF2B5EF4-FFF2-40B4-BE49-F238E27FC236}">
                <a16:creationId xmlns:a16="http://schemas.microsoft.com/office/drawing/2014/main" id="{A0D788AA-8A52-39F7-9ABF-3EA165CCF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73FBAAE-AA1B-3009-98EB-D33434FF13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A6761-4120-4870-9DD3-088235B911CD}" type="slidenum">
              <a:rPr lang="es-ES" smtClean="0"/>
              <a:t>‹Nº›</a:t>
            </a:fld>
            <a:endParaRPr lang="es-ES"/>
          </a:p>
        </p:txBody>
      </p:sp>
    </p:spTree>
    <p:extLst>
      <p:ext uri="{BB962C8B-B14F-4D97-AF65-F5344CB8AC3E}">
        <p14:creationId xmlns:p14="http://schemas.microsoft.com/office/powerpoint/2010/main" val="610430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marL="6350" indent="-6350" algn="l">
              <a:lnSpc>
                <a:spcPct val="150000"/>
              </a:lnSpc>
              <a:tabLst>
                <a:tab pos="2336165" algn="ctr"/>
              </a:tabLst>
            </a:pPr>
            <a:r>
              <a:rPr lang="es-ES" sz="28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1.-Contexto histórico, filosófico y personal</a:t>
            </a:r>
            <a:endParaRPr lang="es-ES" sz="2800" b="1" u="sng" kern="0" dirty="0">
              <a:solidFill>
                <a:srgbClr val="000000"/>
              </a:solidFill>
              <a:effectLst/>
              <a:uFill>
                <a:solidFill>
                  <a:srgbClr val="000000"/>
                </a:solidFill>
              </a:uFill>
              <a:latin typeface="Arial" panose="020B0604020202020204" pitchFamily="34" charset="0"/>
              <a:ea typeface="Arial" panose="020B0604020202020204" pitchFamily="34" charset="0"/>
            </a:endParaRPr>
          </a:p>
          <a:p>
            <a:pPr marR="635" indent="540385" algn="l">
              <a:lnSpc>
                <a:spcPct val="94000"/>
              </a:lnSpc>
              <a:spcAft>
                <a:spcPts val="440"/>
              </a:spcAft>
            </a:pPr>
            <a:r>
              <a:rPr lang="es-ES" sz="2800" b="1" dirty="0">
                <a:solidFill>
                  <a:srgbClr val="000000"/>
                </a:solidFill>
                <a:effectLst/>
                <a:latin typeface="Calibri" panose="020F0502020204030204" pitchFamily="34" charset="0"/>
                <a:ea typeface="Arial" panose="020B0604020202020204" pitchFamily="34" charset="0"/>
              </a:rPr>
              <a:t>2.- Punto de partida y objeto de su filosofía</a:t>
            </a:r>
            <a:endParaRPr lang="es-ES" sz="2800" dirty="0">
              <a:solidFill>
                <a:srgbClr val="000000"/>
              </a:solidFill>
              <a:effectLst/>
              <a:latin typeface="Arial" panose="020B0604020202020204" pitchFamily="34" charset="0"/>
              <a:ea typeface="Arial" panose="020B0604020202020204" pitchFamily="34" charset="0"/>
            </a:endParaRPr>
          </a:p>
          <a:p>
            <a:pPr marR="635" indent="540385" algn="l">
              <a:lnSpc>
                <a:spcPct val="94000"/>
              </a:lnSpc>
              <a:spcAft>
                <a:spcPts val="440"/>
              </a:spcAft>
            </a:pPr>
            <a:r>
              <a:rPr lang="es-ES" sz="2800" b="1" dirty="0">
                <a:solidFill>
                  <a:srgbClr val="000000"/>
                </a:solidFill>
                <a:effectLst/>
                <a:latin typeface="Calibri" panose="020F0502020204030204" pitchFamily="34" charset="0"/>
                <a:ea typeface="Arial" panose="020B0604020202020204" pitchFamily="34" charset="0"/>
              </a:rPr>
              <a:t>3.- El método cartesiano</a:t>
            </a:r>
            <a:endParaRPr lang="es-ES" sz="2800" dirty="0">
              <a:solidFill>
                <a:srgbClr val="000000"/>
              </a:solidFill>
              <a:effectLst/>
              <a:latin typeface="Arial" panose="020B0604020202020204" pitchFamily="34" charset="0"/>
              <a:ea typeface="Arial" panose="020B0604020202020204" pitchFamily="34" charset="0"/>
            </a:endParaRPr>
          </a:p>
          <a:p>
            <a:pPr marR="635" indent="540385" algn="l">
              <a:lnSpc>
                <a:spcPct val="94000"/>
              </a:lnSpc>
              <a:spcAft>
                <a:spcPts val="440"/>
              </a:spcAft>
            </a:pPr>
            <a:r>
              <a:rPr lang="es-ES" sz="2800" b="1" dirty="0">
                <a:solidFill>
                  <a:srgbClr val="000000"/>
                </a:solidFill>
                <a:effectLst/>
                <a:latin typeface="Calibri" panose="020F0502020204030204" pitchFamily="34" charset="0"/>
                <a:ea typeface="Arial" panose="020B0604020202020204" pitchFamily="34" charset="0"/>
              </a:rPr>
              <a:t>4.- La duda metódica y el cogito</a:t>
            </a:r>
            <a:endParaRPr lang="es-ES" sz="2800" dirty="0">
              <a:solidFill>
                <a:srgbClr val="000000"/>
              </a:solidFill>
              <a:effectLst/>
              <a:latin typeface="Arial" panose="020B0604020202020204" pitchFamily="34" charset="0"/>
              <a:ea typeface="Arial" panose="020B0604020202020204" pitchFamily="34" charset="0"/>
            </a:endParaRPr>
          </a:p>
          <a:p>
            <a:pPr marR="635" indent="540385" algn="l">
              <a:lnSpc>
                <a:spcPct val="94000"/>
              </a:lnSpc>
              <a:spcAft>
                <a:spcPts val="440"/>
              </a:spcAft>
            </a:pPr>
            <a:r>
              <a:rPr lang="es-ES" sz="2800" b="1" dirty="0">
                <a:solidFill>
                  <a:srgbClr val="000000"/>
                </a:solidFill>
                <a:effectLst/>
                <a:latin typeface="Calibri" panose="020F0502020204030204" pitchFamily="34" charset="0"/>
                <a:ea typeface="Arial" panose="020B0604020202020204" pitchFamily="34" charset="0"/>
              </a:rPr>
              <a:t>5.- La demostración de la existencia de Dios</a:t>
            </a:r>
            <a:endParaRPr lang="es-ES" sz="2800" dirty="0">
              <a:solidFill>
                <a:srgbClr val="000000"/>
              </a:solidFill>
              <a:effectLst/>
              <a:latin typeface="Arial" panose="020B0604020202020204" pitchFamily="34" charset="0"/>
              <a:ea typeface="Arial" panose="020B0604020202020204" pitchFamily="34" charset="0"/>
            </a:endParaRPr>
          </a:p>
          <a:p>
            <a:pPr marR="635" indent="540385" algn="l">
              <a:lnSpc>
                <a:spcPct val="94000"/>
              </a:lnSpc>
              <a:spcAft>
                <a:spcPts val="440"/>
              </a:spcAft>
            </a:pPr>
            <a:r>
              <a:rPr lang="es-ES" sz="2800" b="1" dirty="0">
                <a:solidFill>
                  <a:srgbClr val="000000"/>
                </a:solidFill>
                <a:effectLst/>
                <a:latin typeface="Calibri" panose="020F0502020204030204" pitchFamily="34" charset="0"/>
                <a:ea typeface="Arial" panose="020B0604020202020204" pitchFamily="34" charset="0"/>
              </a:rPr>
              <a:t>6.- El mundo</a:t>
            </a:r>
            <a:endParaRPr lang="es-ES" sz="2800" dirty="0">
              <a:solidFill>
                <a:srgbClr val="000000"/>
              </a:solidFill>
              <a:effectLst/>
              <a:latin typeface="Arial" panose="020B0604020202020204" pitchFamily="34" charset="0"/>
              <a:ea typeface="Arial" panose="020B0604020202020204" pitchFamily="34" charset="0"/>
            </a:endParaRPr>
          </a:p>
          <a:p>
            <a:pPr marR="635" indent="540385" algn="l">
              <a:lnSpc>
                <a:spcPct val="94000"/>
              </a:lnSpc>
              <a:spcAft>
                <a:spcPts val="440"/>
              </a:spcAft>
            </a:pPr>
            <a:r>
              <a:rPr lang="es-ES" sz="2800" b="1" dirty="0">
                <a:solidFill>
                  <a:srgbClr val="000000"/>
                </a:solidFill>
                <a:effectLst/>
                <a:latin typeface="Calibri" panose="020F0502020204030204" pitchFamily="34" charset="0"/>
                <a:ea typeface="Arial" panose="020B0604020202020204" pitchFamily="34" charset="0"/>
              </a:rPr>
              <a:t>7.- Tipos de Ideas</a:t>
            </a:r>
            <a:endParaRPr lang="es-ES" sz="2800" dirty="0">
              <a:solidFill>
                <a:srgbClr val="000000"/>
              </a:solidFill>
              <a:effectLst/>
              <a:latin typeface="Arial" panose="020B0604020202020204" pitchFamily="34" charset="0"/>
              <a:ea typeface="Arial" panose="020B0604020202020204" pitchFamily="34" charset="0"/>
            </a:endParaRPr>
          </a:p>
          <a:p>
            <a:pPr marR="635" indent="540385" algn="l">
              <a:lnSpc>
                <a:spcPct val="94000"/>
              </a:lnSpc>
              <a:spcAft>
                <a:spcPts val="440"/>
              </a:spcAft>
            </a:pPr>
            <a:r>
              <a:rPr lang="es-ES" sz="2800" b="1" dirty="0">
                <a:solidFill>
                  <a:srgbClr val="000000"/>
                </a:solidFill>
                <a:effectLst/>
                <a:latin typeface="Calibri" panose="020F0502020204030204" pitchFamily="34" charset="0"/>
                <a:ea typeface="Arial" panose="020B0604020202020204" pitchFamily="34" charset="0"/>
              </a:rPr>
              <a:t>8.- Antropología de Descartes</a:t>
            </a:r>
            <a:endParaRPr lang="es-ES" sz="2800" dirty="0">
              <a:solidFill>
                <a:srgbClr val="000000"/>
              </a:solidFill>
              <a:effectLst/>
              <a:latin typeface="Arial" panose="020B0604020202020204" pitchFamily="34" charset="0"/>
              <a:ea typeface="Arial" panose="020B0604020202020204" pitchFamily="34" charset="0"/>
            </a:endParaRPr>
          </a:p>
          <a:p>
            <a:pPr algn="l"/>
            <a:endParaRPr lang="es-ES" sz="2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500055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fontScale="62500" lnSpcReduction="20000"/>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58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1.-Contexto</a:t>
            </a:r>
            <a:r>
              <a:rPr lang="es-ES" sz="32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58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32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58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a:t>
            </a:r>
            <a:r>
              <a:rPr lang="es-ES" sz="6400" b="1" kern="0" dirty="0">
                <a:solidFill>
                  <a:srgbClr val="000000"/>
                </a:solidFill>
                <a:uFill>
                  <a:solidFill>
                    <a:srgbClr val="000000"/>
                  </a:solidFill>
                </a:uFill>
                <a:latin typeface="Calibri" panose="020F0502020204030204" pitchFamily="34" charset="0"/>
              </a:rPr>
              <a:t>EMPIRISMO</a:t>
            </a:r>
            <a:endParaRPr lang="es-ES" sz="4000" b="1" kern="0" dirty="0">
              <a:solidFill>
                <a:srgbClr val="000000"/>
              </a:solidFill>
              <a:uFill>
                <a:solidFill>
                  <a:srgbClr val="000000"/>
                </a:solidFill>
              </a:uFill>
              <a:latin typeface="Calibri" panose="020F0502020204030204" pitchFamily="34" charset="0"/>
            </a:endParaRPr>
          </a:p>
          <a:p>
            <a:pPr lvl="0" algn="l"/>
            <a:r>
              <a:rPr lang="es-ES" sz="4800" dirty="0"/>
              <a:t>* La </a:t>
            </a:r>
            <a:r>
              <a:rPr lang="es-ES" sz="4800" b="1" dirty="0"/>
              <a:t>experiencia</a:t>
            </a:r>
            <a:r>
              <a:rPr lang="es-ES" sz="4800" dirty="0"/>
              <a:t> es la única fuente de conocimiento. </a:t>
            </a:r>
          </a:p>
          <a:p>
            <a:pPr lvl="0" algn="l"/>
            <a:r>
              <a:rPr lang="es-ES" sz="4800" dirty="0"/>
              <a:t>* Se </a:t>
            </a:r>
            <a:r>
              <a:rPr lang="es-ES" sz="4800" b="1" dirty="0"/>
              <a:t>niega</a:t>
            </a:r>
            <a:r>
              <a:rPr lang="es-ES" sz="4800" dirty="0"/>
              <a:t> la existencia de las </a:t>
            </a:r>
            <a:r>
              <a:rPr lang="es-ES" sz="4800" b="1" dirty="0"/>
              <a:t>ideas innatas</a:t>
            </a:r>
            <a:r>
              <a:rPr lang="es-ES" sz="4800" dirty="0"/>
              <a:t>. Los contenidos mentales son adquiridos. </a:t>
            </a:r>
          </a:p>
          <a:p>
            <a:pPr lvl="0" algn="l"/>
            <a:r>
              <a:rPr lang="es-ES" sz="4800" dirty="0"/>
              <a:t>* Se </a:t>
            </a:r>
            <a:r>
              <a:rPr lang="es-ES" sz="4800" b="1" dirty="0"/>
              <a:t>niegan</a:t>
            </a:r>
            <a:r>
              <a:rPr lang="es-ES" sz="4800" dirty="0"/>
              <a:t> las nociones metafísicas de </a:t>
            </a:r>
            <a:r>
              <a:rPr lang="es-ES" sz="4800" b="1" dirty="0"/>
              <a:t>sustancia, alma, esencia</a:t>
            </a:r>
            <a:r>
              <a:rPr lang="es-ES" sz="4800" dirty="0"/>
              <a:t>, ya que no poseen relación alguna con la experiencia sensible. </a:t>
            </a:r>
          </a:p>
          <a:p>
            <a:pPr lvl="0" algn="l"/>
            <a:r>
              <a:rPr lang="es-ES" sz="4800" dirty="0"/>
              <a:t>* Se toma lo </a:t>
            </a:r>
            <a:r>
              <a:rPr lang="es-ES" sz="4800" b="1" dirty="0"/>
              <a:t>sensible como criterio de verdad</a:t>
            </a:r>
            <a:r>
              <a:rPr lang="es-ES" sz="4800" dirty="0"/>
              <a:t>. Lo sensible es lo que permite diferenciar entre lo verdadero y lo falso. </a:t>
            </a:r>
          </a:p>
          <a:p>
            <a:pPr lvl="0" algn="l"/>
            <a:r>
              <a:rPr lang="es-ES" sz="4800" dirty="0"/>
              <a:t>* Dado que la realidad sensible es cambiante, </a:t>
            </a:r>
            <a:r>
              <a:rPr lang="es-ES" sz="4800" b="1" dirty="0"/>
              <a:t>no es posible un conocimiento de validez universal y necesaria</a:t>
            </a:r>
            <a:r>
              <a:rPr lang="es-ES" sz="4800" dirty="0"/>
              <a:t>. </a:t>
            </a:r>
          </a:p>
          <a:p>
            <a:pPr lvl="0" algn="l"/>
            <a:r>
              <a:rPr lang="es-ES" sz="4800" dirty="0"/>
              <a:t>* El modelo de ciencia es la </a:t>
            </a:r>
            <a:r>
              <a:rPr lang="es-ES" sz="4800" b="1" dirty="0"/>
              <a:t>Física</a:t>
            </a:r>
            <a:r>
              <a:rPr lang="es-ES" sz="4800" dirty="0"/>
              <a:t>. </a:t>
            </a:r>
          </a:p>
          <a:p>
            <a:pPr lvl="0" algn="l"/>
            <a:r>
              <a:rPr lang="es-ES" sz="4800" dirty="0"/>
              <a:t>* Se utiliza el </a:t>
            </a:r>
            <a:r>
              <a:rPr lang="es-ES" sz="4800" b="1" dirty="0"/>
              <a:t>método inductivo</a:t>
            </a:r>
            <a:r>
              <a:rPr lang="es-ES" sz="4800" dirty="0"/>
              <a:t>. </a:t>
            </a: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50763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a:t>
            </a:r>
            <a:r>
              <a:rPr lang="es-ES" sz="36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Contexto</a:t>
            </a:r>
            <a:r>
              <a:rPr lang="es-ES" sz="20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20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2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Empirismo</a:t>
            </a:r>
          </a:p>
          <a:p>
            <a:pPr algn="l"/>
            <a:r>
              <a:rPr lang="es-ES" sz="4000" b="1" kern="0" dirty="0">
                <a:solidFill>
                  <a:srgbClr val="000000"/>
                </a:solidFill>
                <a:uFill>
                  <a:solidFill>
                    <a:srgbClr val="000000"/>
                  </a:solidFill>
                </a:uFill>
                <a:latin typeface="Calibri" panose="020F0502020204030204" pitchFamily="34" charset="0"/>
              </a:rPr>
              <a:t>		</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Racionalismo</a:t>
            </a:r>
            <a:endParaRPr lang="es-ES" sz="4000" dirty="0"/>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pic>
        <p:nvPicPr>
          <p:cNvPr id="4" name="Imagen 3">
            <a:extLst>
              <a:ext uri="{FF2B5EF4-FFF2-40B4-BE49-F238E27FC236}">
                <a16:creationId xmlns:a16="http://schemas.microsoft.com/office/drawing/2014/main" id="{857993C9-551B-4CFD-9134-4FC13E6427BC}"/>
              </a:ext>
            </a:extLst>
          </p:cNvPr>
          <p:cNvPicPr>
            <a:picLocks noChangeAspect="1"/>
          </p:cNvPicPr>
          <p:nvPr/>
        </p:nvPicPr>
        <p:blipFill>
          <a:blip r:embed="rId4"/>
          <a:stretch>
            <a:fillRect/>
          </a:stretch>
        </p:blipFill>
        <p:spPr>
          <a:xfrm>
            <a:off x="2070199" y="1429693"/>
            <a:ext cx="7315834" cy="4572396"/>
          </a:xfrm>
          <a:prstGeom prst="rect">
            <a:avLst/>
          </a:prstGeom>
        </p:spPr>
      </p:pic>
    </p:spTree>
    <p:extLst>
      <p:ext uri="{BB962C8B-B14F-4D97-AF65-F5344CB8AC3E}">
        <p14:creationId xmlns:p14="http://schemas.microsoft.com/office/powerpoint/2010/main" val="282391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1.-Contexto </a:t>
            </a:r>
            <a:r>
              <a:rPr lang="es-ES" sz="16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histórico</a:t>
            </a:r>
            <a:r>
              <a:rPr lang="es-ES" sz="16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2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personal</a:t>
            </a:r>
            <a:endPar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r>
              <a:rPr lang="es-ES" sz="2000" dirty="0"/>
              <a:t>	- 1596 Nace en La Haye</a:t>
            </a:r>
          </a:p>
          <a:p>
            <a:pPr algn="l"/>
            <a:r>
              <a:rPr lang="es-ES" sz="2000" dirty="0"/>
              <a:t>	- Estudia con los jesuitas</a:t>
            </a:r>
          </a:p>
          <a:p>
            <a:pPr algn="l"/>
            <a:r>
              <a:rPr lang="es-ES" sz="2000" dirty="0"/>
              <a:t>	- 1616. Licenciatura en Derecho</a:t>
            </a:r>
          </a:p>
          <a:p>
            <a:pPr algn="l"/>
            <a:r>
              <a:rPr lang="es-ES" sz="2000" dirty="0"/>
              <a:t>	- Guerra 30 años</a:t>
            </a:r>
          </a:p>
          <a:p>
            <a:pPr algn="l"/>
            <a:r>
              <a:rPr lang="es-ES" sz="2000" dirty="0"/>
              <a:t>	- Sueños</a:t>
            </a:r>
          </a:p>
          <a:p>
            <a:pPr algn="l"/>
            <a:r>
              <a:rPr lang="es-ES" sz="2000" dirty="0"/>
              <a:t>	- Años de viajes y estudios</a:t>
            </a:r>
          </a:p>
          <a:p>
            <a:pPr algn="l"/>
            <a:r>
              <a:rPr lang="es-ES" sz="2000" dirty="0"/>
              <a:t>	- 1637 Discurso del Método</a:t>
            </a:r>
          </a:p>
          <a:p>
            <a:pPr algn="l"/>
            <a:r>
              <a:rPr lang="es-ES" sz="2000" dirty="0"/>
              <a:t>	- 1641 Meditaciones Metafísicas</a:t>
            </a:r>
          </a:p>
          <a:p>
            <a:pPr algn="l"/>
            <a:r>
              <a:rPr lang="es-ES" sz="2000" dirty="0"/>
              <a:t>	- 1650 Muere en Suecia</a:t>
            </a: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53057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marL="342900" marR="635" lvl="0" indent="-342900" algn="just" fontAlgn="base">
              <a:lnSpc>
                <a:spcPct val="150000"/>
              </a:lnSpc>
              <a:spcAft>
                <a:spcPts val="440"/>
              </a:spcAft>
              <a:buClr>
                <a:srgbClr val="000000"/>
              </a:buClr>
              <a:buSzPts val="1000"/>
              <a:buFont typeface="Symbol" panose="05050102010706020507" pitchFamily="18" charset="2"/>
              <a:buChar char="-"/>
            </a:pPr>
            <a:r>
              <a:rPr lang="es-ES" sz="3200" b="1" dirty="0">
                <a:solidFill>
                  <a:srgbClr val="00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2.- Punto de partida</a:t>
            </a:r>
            <a:endParaRPr lang="es-ES" sz="3200" b="1" u="none" strike="noStrike" dirty="0">
              <a:solidFill>
                <a:srgbClr val="000000"/>
              </a:solidFill>
              <a:effectLst/>
              <a:uFill>
                <a:solidFill>
                  <a:srgbClr val="000000"/>
                </a:solidFill>
              </a:uFill>
              <a:latin typeface="Calibri" panose="020F0502020204030204" pitchFamily="34" charset="0"/>
              <a:ea typeface="Arial" panose="020B0604020202020204" pitchFamily="34" charset="0"/>
              <a:cs typeface="Arial" panose="020B0604020202020204" pitchFamily="34" charset="0"/>
            </a:endParaRPr>
          </a:p>
          <a:p>
            <a:pPr marL="342900" marR="635" lvl="0" indent="-342900" algn="just" fontAlgn="base">
              <a:lnSpc>
                <a:spcPct val="150000"/>
              </a:lnSpc>
              <a:spcAft>
                <a:spcPts val="440"/>
              </a:spcAft>
              <a:buClr>
                <a:srgbClr val="000000"/>
              </a:buClr>
              <a:buSzPts val="1000"/>
              <a:buFont typeface="Symbol" panose="05050102010706020507" pitchFamily="18" charset="2"/>
              <a:buChar char="-"/>
            </a:pPr>
            <a:endParaRPr lang="es-ES" sz="1800" b="1" dirty="0">
              <a:solidFill>
                <a:srgbClr val="00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endParaRPr>
          </a:p>
          <a:p>
            <a:pPr marL="342900" marR="635" lvl="0" indent="-342900" algn="just" fontAlgn="base">
              <a:lnSpc>
                <a:spcPct val="150000"/>
              </a:lnSpc>
              <a:spcAft>
                <a:spcPts val="440"/>
              </a:spcAft>
              <a:buClr>
                <a:srgbClr val="000000"/>
              </a:buClr>
              <a:buSzPts val="1000"/>
              <a:buFont typeface="Symbol" panose="05050102010706020507" pitchFamily="18" charset="2"/>
              <a:buChar char="-"/>
            </a:pPr>
            <a:r>
              <a:rPr lang="es-ES" sz="2800" u="none" strike="noStrike" dirty="0">
                <a:solidFill>
                  <a:srgbClr val="000000"/>
                </a:solidFill>
                <a:effectLst/>
                <a:uFill>
                  <a:solidFill>
                    <a:srgbClr val="000000"/>
                  </a:solidFill>
                </a:uFill>
                <a:latin typeface="Calibri" panose="020F0502020204030204" pitchFamily="34" charset="0"/>
                <a:ea typeface="Arial" panose="020B0604020202020204" pitchFamily="34" charset="0"/>
                <a:cs typeface="Arial" panose="020B0604020202020204" pitchFamily="34" charset="0"/>
              </a:rPr>
              <a:t>Reconstruir los fundamentos del saber sobre bases sólidas y</a:t>
            </a:r>
            <a:endParaRPr lang="es-ES" sz="28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635" lvl="0" indent="-342900" algn="just" fontAlgn="base">
              <a:lnSpc>
                <a:spcPct val="150000"/>
              </a:lnSpc>
              <a:spcAft>
                <a:spcPts val="450"/>
              </a:spcAft>
              <a:buClr>
                <a:srgbClr val="000000"/>
              </a:buClr>
              <a:buSzPts val="1000"/>
              <a:buFont typeface="Symbol" panose="05050102010706020507" pitchFamily="18" charset="2"/>
              <a:buChar char="-"/>
            </a:pPr>
            <a:r>
              <a:rPr lang="es-ES" sz="2800" b="1" u="none" strike="noStrike" dirty="0">
                <a:solidFill>
                  <a:srgbClr val="000000"/>
                </a:solidFill>
                <a:effectLst/>
                <a:uFill>
                  <a:solidFill>
                    <a:srgbClr val="000000"/>
                  </a:solidFill>
                </a:uFill>
                <a:latin typeface="Calibri" panose="020F0502020204030204" pitchFamily="34" charset="0"/>
                <a:ea typeface="Arial" panose="020B0604020202020204" pitchFamily="34" charset="0"/>
                <a:cs typeface="Arial" panose="020B0604020202020204" pitchFamily="34" charset="0"/>
              </a:rPr>
              <a:t>unificar todas las ciencias en una sola</a:t>
            </a:r>
            <a:r>
              <a:rPr lang="es-ES" sz="2800" dirty="0">
                <a:solidFill>
                  <a:srgbClr val="000000"/>
                </a:solidFill>
                <a:effectLst/>
                <a:latin typeface="Calibri" panose="020F0502020204030204" pitchFamily="34" charset="0"/>
                <a:ea typeface="Arial" panose="020B0604020202020204" pitchFamily="34" charset="0"/>
              </a:rPr>
              <a:t> </a:t>
            </a:r>
            <a:endParaRPr lang="es-ES" sz="2800" dirty="0">
              <a:solidFill>
                <a:srgbClr val="000000"/>
              </a:solidFill>
              <a:effectLst/>
              <a:latin typeface="Arial" panose="020B0604020202020204" pitchFamily="34" charset="0"/>
              <a:ea typeface="Arial" panose="020B0604020202020204" pitchFamily="34" charset="0"/>
            </a:endParaRPr>
          </a:p>
          <a:p>
            <a:pPr marR="635" indent="270510" algn="just">
              <a:lnSpc>
                <a:spcPct val="150000"/>
              </a:lnSpc>
              <a:spcAft>
                <a:spcPts val="440"/>
              </a:spcAft>
            </a:pPr>
            <a:r>
              <a:rPr lang="es-ES" sz="2800" dirty="0">
                <a:solidFill>
                  <a:srgbClr val="000000"/>
                </a:solidFill>
                <a:effectLst/>
                <a:latin typeface="Calibri" panose="020F0502020204030204" pitchFamily="34" charset="0"/>
                <a:ea typeface="Arial" panose="020B0604020202020204" pitchFamily="34" charset="0"/>
              </a:rPr>
              <a:t>La </a:t>
            </a:r>
            <a:r>
              <a:rPr lang="es-ES" sz="2800" b="1" dirty="0">
                <a:solidFill>
                  <a:srgbClr val="000000"/>
                </a:solidFill>
                <a:effectLst/>
                <a:latin typeface="Calibri" panose="020F0502020204030204" pitchFamily="34" charset="0"/>
                <a:ea typeface="Arial" panose="020B0604020202020204" pitchFamily="34" charset="0"/>
              </a:rPr>
              <a:t>tarea de búsqueda</a:t>
            </a:r>
            <a:r>
              <a:rPr lang="es-ES" sz="2800" dirty="0">
                <a:solidFill>
                  <a:srgbClr val="000000"/>
                </a:solidFill>
                <a:effectLst/>
                <a:latin typeface="Calibri" panose="020F0502020204030204" pitchFamily="34" charset="0"/>
                <a:ea typeface="Arial" panose="020B0604020202020204" pitchFamily="34" charset="0"/>
              </a:rPr>
              <a:t> de lo indubitable le será </a:t>
            </a:r>
            <a:r>
              <a:rPr lang="es-ES" sz="2800" b="1" dirty="0">
                <a:solidFill>
                  <a:srgbClr val="000000"/>
                </a:solidFill>
                <a:effectLst/>
                <a:latin typeface="Calibri" panose="020F0502020204030204" pitchFamily="34" charset="0"/>
                <a:ea typeface="Arial" panose="020B0604020202020204" pitchFamily="34" charset="0"/>
              </a:rPr>
              <a:t>encomendada a la razón</a:t>
            </a:r>
            <a:r>
              <a:rPr lang="es-ES" sz="2800" dirty="0">
                <a:solidFill>
                  <a:srgbClr val="000000"/>
                </a:solidFill>
                <a:effectLst/>
                <a:latin typeface="Calibri" panose="020F0502020204030204" pitchFamily="34" charset="0"/>
                <a:ea typeface="Arial" panose="020B0604020202020204" pitchFamily="34" charset="0"/>
              </a:rPr>
              <a:t>, y no a los sentidos. Pero tal labor no es posible sin un </a:t>
            </a:r>
            <a:r>
              <a:rPr lang="es-ES" sz="2800" b="1" dirty="0">
                <a:solidFill>
                  <a:srgbClr val="000000"/>
                </a:solidFill>
                <a:effectLst/>
                <a:latin typeface="Calibri" panose="020F0502020204030204" pitchFamily="34" charset="0"/>
                <a:ea typeface="Arial" panose="020B0604020202020204" pitchFamily="34" charset="0"/>
              </a:rPr>
              <a:t>MÉTODO</a:t>
            </a:r>
            <a:r>
              <a:rPr lang="es-ES" sz="2800" dirty="0">
                <a:solidFill>
                  <a:srgbClr val="000000"/>
                </a:solidFill>
                <a:effectLst/>
                <a:latin typeface="Calibri" panose="020F0502020204030204" pitchFamily="34" charset="0"/>
                <a:ea typeface="Arial" panose="020B0604020202020204" pitchFamily="34" charset="0"/>
              </a:rPr>
              <a:t>. </a:t>
            </a:r>
            <a:endParaRPr lang="es-ES" sz="32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4150673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3600" b="1" dirty="0">
                <a:solidFill>
                  <a:srgbClr val="00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2.- Punto de partida</a:t>
            </a:r>
            <a:endParaRPr lang="es-ES" sz="3600" b="1" u="none" strike="noStrike" dirty="0">
              <a:solidFill>
                <a:srgbClr val="000000"/>
              </a:solidFill>
              <a:effectLst/>
              <a:uFill>
                <a:solidFill>
                  <a:srgbClr val="000000"/>
                </a:solidFill>
              </a:uFill>
              <a:latin typeface="Calibri" panose="020F0502020204030204" pitchFamily="34" charset="0"/>
              <a:ea typeface="Arial" panose="020B0604020202020204" pitchFamily="34" charset="0"/>
              <a:cs typeface="Arial" panose="020B0604020202020204" pitchFamily="34" charset="0"/>
            </a:endParaRPr>
          </a:p>
          <a:p>
            <a:pPr algn="l"/>
            <a:endParaRPr lang="es-ES" sz="2000" dirty="0"/>
          </a:p>
          <a:p>
            <a:pPr algn="l"/>
            <a:r>
              <a:rPr lang="es-ES" sz="2000" dirty="0"/>
              <a:t>	</a:t>
            </a:r>
            <a:r>
              <a:rPr lang="es-ES" sz="3200" dirty="0"/>
              <a:t>Dos modos de conocimiento</a:t>
            </a:r>
            <a:endParaRPr lang="es-ES" sz="2000" dirty="0"/>
          </a:p>
          <a:p>
            <a:pPr lvl="3" algn="l"/>
            <a:endParaRPr lang="es-ES" sz="3200" dirty="0"/>
          </a:p>
          <a:p>
            <a:pPr marL="1714500" lvl="3" indent="-342900" algn="l">
              <a:buFontTx/>
              <a:buChar char="-"/>
            </a:pPr>
            <a:r>
              <a:rPr lang="es-ES" sz="3200" dirty="0"/>
              <a:t>INTUICIÓN</a:t>
            </a:r>
          </a:p>
          <a:p>
            <a:pPr marL="1714500" lvl="3" indent="-342900" algn="l">
              <a:buFontTx/>
              <a:buChar char="-"/>
            </a:pPr>
            <a:endParaRPr lang="es-ES" sz="3200" dirty="0"/>
          </a:p>
          <a:p>
            <a:pPr marL="1714500" lvl="3" indent="-342900" algn="l">
              <a:buFontTx/>
              <a:buChar char="-"/>
            </a:pPr>
            <a:endParaRPr lang="es-ES" sz="3200" dirty="0"/>
          </a:p>
          <a:p>
            <a:pPr marL="1714500" lvl="3" indent="-342900" algn="l">
              <a:buFontTx/>
              <a:buChar char="-"/>
            </a:pPr>
            <a:r>
              <a:rPr lang="es-ES" sz="3200" dirty="0"/>
              <a:t>DEDUCCIÓN</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878398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3600" b="1" dirty="0"/>
              <a:t>3.- El MÉTODO</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pic>
        <p:nvPicPr>
          <p:cNvPr id="4" name="Imagen 3">
            <a:extLst>
              <a:ext uri="{FF2B5EF4-FFF2-40B4-BE49-F238E27FC236}">
                <a16:creationId xmlns:a16="http://schemas.microsoft.com/office/drawing/2014/main" id="{8517F741-C091-14EB-B5DD-D3453FF0FA10}"/>
              </a:ext>
            </a:extLst>
          </p:cNvPr>
          <p:cNvPicPr>
            <a:picLocks noChangeAspect="1"/>
          </p:cNvPicPr>
          <p:nvPr/>
        </p:nvPicPr>
        <p:blipFill>
          <a:blip r:embed="rId4"/>
          <a:stretch>
            <a:fillRect/>
          </a:stretch>
        </p:blipFill>
        <p:spPr>
          <a:xfrm>
            <a:off x="1379767" y="1170433"/>
            <a:ext cx="9201448" cy="4802138"/>
          </a:xfrm>
          <a:prstGeom prst="rect">
            <a:avLst/>
          </a:prstGeom>
        </p:spPr>
      </p:pic>
    </p:spTree>
    <p:extLst>
      <p:ext uri="{BB962C8B-B14F-4D97-AF65-F5344CB8AC3E}">
        <p14:creationId xmlns:p14="http://schemas.microsoft.com/office/powerpoint/2010/main" val="1846755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endParaRPr lang="es-ES" sz="2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2941776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endParaRPr lang="es-ES" sz="2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93424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endParaRPr lang="es-ES" sz="2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200614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1.-Contexto histórico</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y personal</a:t>
            </a:r>
            <a:endPar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11408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1.-Contexto histórico</a:t>
            </a:r>
            <a:r>
              <a:rPr lang="es-ES" sz="2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y personal</a:t>
            </a:r>
          </a:p>
          <a:p>
            <a:pPr algn="l"/>
            <a:endParaRPr lang="es-ES" sz="2000" b="1" kern="0" dirty="0">
              <a:solidFill>
                <a:srgbClr val="000000"/>
              </a:solidFill>
              <a:uFill>
                <a:solidFill>
                  <a:srgbClr val="000000"/>
                </a:solidFill>
              </a:uFill>
              <a:latin typeface="Calibri" panose="020F0502020204030204" pitchFamily="34" charset="0"/>
            </a:endParaRPr>
          </a:p>
          <a:p>
            <a:pPr lvl="2" algn="l"/>
            <a:r>
              <a:rPr lang="es-ES" sz="3600" b="1" dirty="0"/>
              <a:t>Aparición estado moderno</a:t>
            </a:r>
          </a:p>
          <a:p>
            <a:pPr lvl="2" algn="l"/>
            <a:r>
              <a:rPr lang="es-ES" sz="3600" b="1" dirty="0"/>
              <a:t>Caída Constantinopla</a:t>
            </a:r>
          </a:p>
          <a:p>
            <a:pPr lvl="2" algn="l"/>
            <a:r>
              <a:rPr lang="es-ES" sz="3600" b="1" dirty="0"/>
              <a:t>Imprenta</a:t>
            </a:r>
          </a:p>
          <a:p>
            <a:pPr lvl="2" algn="l"/>
            <a:r>
              <a:rPr lang="es-ES" sz="3600" b="1" dirty="0"/>
              <a:t>América</a:t>
            </a:r>
          </a:p>
          <a:p>
            <a:pPr lvl="2" algn="l"/>
            <a:r>
              <a:rPr lang="es-ES" sz="3600" b="1" dirty="0"/>
              <a:t>Renacimiento</a:t>
            </a:r>
          </a:p>
          <a:p>
            <a:pPr lvl="2" algn="l"/>
            <a:r>
              <a:rPr lang="es-ES" sz="3600" b="1" dirty="0"/>
              <a:t>Desarrollo empirismo</a:t>
            </a:r>
          </a:p>
          <a:p>
            <a:pPr lvl="2" algn="l"/>
            <a:r>
              <a:rPr lang="es-ES" sz="3600" b="1" dirty="0"/>
              <a:t>Reforma/Contrarreforma</a:t>
            </a:r>
          </a:p>
          <a:p>
            <a:pPr lvl="2" algn="l"/>
            <a:r>
              <a:rPr lang="es-ES" sz="3600" b="1" dirty="0"/>
              <a:t>Ciencia política</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125139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fontScale="77500" lnSpcReduction="20000"/>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a:t>
            </a:r>
            <a:r>
              <a:rPr lang="es-ES" sz="36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Contexto</a:t>
            </a:r>
            <a:r>
              <a:rPr lang="es-ES" sz="20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20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2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 SECULARIZACIÓN</a:t>
            </a:r>
          </a:p>
          <a:p>
            <a:r>
              <a:rPr lang="es-ES" sz="4000" kern="0" dirty="0">
                <a:solidFill>
                  <a:srgbClr val="000000"/>
                </a:solidFill>
                <a:uFill>
                  <a:solidFill>
                    <a:srgbClr val="000000"/>
                  </a:solidFill>
                </a:uFill>
                <a:latin typeface="Calibri" panose="020F0502020204030204" pitchFamily="34" charset="0"/>
              </a:rPr>
              <a:t>Latín -&gt; lenguas vernáculas</a:t>
            </a:r>
          </a:p>
          <a:p>
            <a:r>
              <a:rPr lang="es-ES" sz="4000" kern="0" dirty="0">
                <a:solidFill>
                  <a:srgbClr val="000000"/>
                </a:solidFill>
                <a:uFill>
                  <a:solidFill>
                    <a:srgbClr val="000000"/>
                  </a:solidFill>
                </a:uFill>
                <a:latin typeface="Calibri" panose="020F0502020204030204" pitchFamily="34" charset="0"/>
              </a:rPr>
              <a:t>Desvinculación filosofía  - iglesia/universidad</a:t>
            </a:r>
          </a:p>
          <a:p>
            <a:r>
              <a:rPr lang="es-ES" sz="4000" kern="0" dirty="0">
                <a:solidFill>
                  <a:srgbClr val="000000"/>
                </a:solidFill>
                <a:uFill>
                  <a:solidFill>
                    <a:srgbClr val="000000"/>
                  </a:solidFill>
                </a:uFill>
                <a:latin typeface="Calibri" panose="020F0502020204030204" pitchFamily="34" charset="0"/>
              </a:rPr>
              <a:t>Teología deja de ser central</a:t>
            </a:r>
          </a:p>
          <a:p>
            <a:pPr algn="l"/>
            <a:endParaRPr lang="es-ES" sz="4000"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 AUTONOMÍA RAZÓN</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 CIENCIA MODERNA</a:t>
            </a:r>
            <a:r>
              <a:rPr lang="es-ES" sz="4000" kern="0" dirty="0">
                <a:solidFill>
                  <a:srgbClr val="000000"/>
                </a:solidFill>
                <a:uFill>
                  <a:solidFill>
                    <a:srgbClr val="000000"/>
                  </a:solidFill>
                </a:uFill>
                <a:latin typeface="Calibri" panose="020F0502020204030204" pitchFamily="34" charset="0"/>
              </a:rPr>
              <a:t> (Método, causalidad eficiente, mecanicismo)</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*SUBJETIVISMO</a:t>
            </a:r>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204081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a:t>
            </a:r>
            <a:r>
              <a:rPr lang="es-ES" sz="36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Contexto</a:t>
            </a:r>
            <a:r>
              <a:rPr lang="es-ES" sz="20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20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2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RACIONALISMO</a:t>
            </a:r>
          </a:p>
          <a:p>
            <a:pPr algn="l"/>
            <a:r>
              <a:rPr lang="es-ES" sz="4000" b="1" kern="0" dirty="0">
                <a:solidFill>
                  <a:srgbClr val="000000"/>
                </a:solidFill>
                <a:uFill>
                  <a:solidFill>
                    <a:srgbClr val="000000"/>
                  </a:solidFill>
                </a:uFill>
                <a:latin typeface="Calibri" panose="020F0502020204030204" pitchFamily="34" charset="0"/>
              </a:rPr>
              <a:t>		</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EMPIRISMO</a:t>
            </a:r>
            <a:endParaRPr lang="es-ES" sz="4000" dirty="0"/>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161981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fontScale="40000" lnSpcReduction="20000"/>
          </a:bodyPr>
          <a:lstStyle/>
          <a:p>
            <a:pPr algn="l"/>
            <a:r>
              <a:rPr lang="es-ES" sz="5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80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a:t>
            </a:r>
            <a:r>
              <a:rPr lang="es-ES" sz="90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Contexto</a:t>
            </a:r>
            <a:r>
              <a:rPr lang="es-ES" sz="50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8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50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8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5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a:t>
            </a:r>
            <a:r>
              <a:rPr lang="es-ES" sz="7600" b="1" kern="0" dirty="0">
                <a:solidFill>
                  <a:srgbClr val="000000"/>
                </a:solidFill>
                <a:uFill>
                  <a:solidFill>
                    <a:srgbClr val="000000"/>
                  </a:solidFill>
                </a:uFill>
                <a:latin typeface="Calibri" panose="020F0502020204030204" pitchFamily="34" charset="0"/>
              </a:rPr>
              <a:t>RACIONALISMO</a:t>
            </a:r>
            <a:endParaRPr lang="es-ES" sz="4000" b="1" kern="0" dirty="0">
              <a:solidFill>
                <a:srgbClr val="000000"/>
              </a:solidFill>
              <a:uFill>
                <a:solidFill>
                  <a:srgbClr val="000000"/>
                </a:solidFill>
              </a:uFill>
              <a:latin typeface="Calibri" panose="020F0502020204030204" pitchFamily="34" charset="0"/>
            </a:endParaRP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8600" dirty="0">
                <a:solidFill>
                  <a:schemeClr val="tx1"/>
                </a:solidFill>
              </a:rPr>
              <a:t>El racionalismo es una de las corrientes filosóficas, junto con el empirismo, más significativas del siglo XVII. Se constituye como modo de saber filosófico. Se caracteriza por propugnar la supremacía de la razón sobre el conocimiento sensible</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a:t>
            </a:r>
            <a:endParaRPr lang="es-ES" sz="4000" dirty="0"/>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930648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fontScale="32500" lnSpcReduction="20000"/>
          </a:bodyPr>
          <a:lstStyle/>
          <a:p>
            <a:pPr algn="l"/>
            <a:r>
              <a:rPr lang="es-ES" sz="5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80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a:t>
            </a:r>
            <a:r>
              <a:rPr lang="es-ES" sz="90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Contexto</a:t>
            </a:r>
            <a:r>
              <a:rPr lang="es-ES" sz="50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8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50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8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5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a:t>
            </a:r>
            <a:r>
              <a:rPr lang="es-ES" sz="7600" b="1" kern="0" dirty="0">
                <a:solidFill>
                  <a:srgbClr val="000000"/>
                </a:solidFill>
                <a:uFill>
                  <a:solidFill>
                    <a:srgbClr val="000000"/>
                  </a:solidFill>
                </a:uFill>
                <a:latin typeface="Calibri" panose="020F0502020204030204" pitchFamily="34" charset="0"/>
              </a:rPr>
              <a:t>RACIONALISMO</a:t>
            </a:r>
            <a:endParaRPr lang="es-ES" sz="4000" b="1" kern="0" dirty="0">
              <a:solidFill>
                <a:srgbClr val="000000"/>
              </a:solidFill>
              <a:uFill>
                <a:solidFill>
                  <a:srgbClr val="000000"/>
                </a:solidFill>
              </a:uFill>
              <a:latin typeface="Calibri" panose="020F0502020204030204" pitchFamily="34" charset="0"/>
            </a:endParaRP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8600" dirty="0">
                <a:solidFill>
                  <a:schemeClr val="tx1"/>
                </a:solidFill>
              </a:rPr>
              <a:t>* Consideración de la </a:t>
            </a:r>
            <a:r>
              <a:rPr lang="es-ES" sz="8600" b="1" dirty="0">
                <a:solidFill>
                  <a:schemeClr val="tx1"/>
                </a:solidFill>
              </a:rPr>
              <a:t>razón</a:t>
            </a:r>
            <a:r>
              <a:rPr lang="es-ES" sz="8600" dirty="0">
                <a:solidFill>
                  <a:schemeClr val="tx1"/>
                </a:solidFill>
              </a:rPr>
              <a:t> como la única fuente válida de conocimiento</a:t>
            </a:r>
          </a:p>
          <a:p>
            <a:pPr algn="l"/>
            <a:r>
              <a:rPr lang="es-ES" sz="8600" dirty="0">
                <a:solidFill>
                  <a:schemeClr val="tx1"/>
                </a:solidFill>
              </a:rPr>
              <a:t>* </a:t>
            </a:r>
            <a:r>
              <a:rPr lang="es-ES" sz="8600" b="1" dirty="0">
                <a:solidFill>
                  <a:schemeClr val="tx1"/>
                </a:solidFill>
              </a:rPr>
              <a:t>Infravaloración del conocimiento sensible</a:t>
            </a:r>
            <a:r>
              <a:rPr lang="es-ES" sz="8600" dirty="0">
                <a:solidFill>
                  <a:schemeClr val="tx1"/>
                </a:solidFill>
              </a:rPr>
              <a:t>. </a:t>
            </a:r>
          </a:p>
          <a:p>
            <a:pPr algn="l"/>
            <a:r>
              <a:rPr lang="es-ES" sz="8600" dirty="0">
                <a:solidFill>
                  <a:schemeClr val="tx1"/>
                </a:solidFill>
              </a:rPr>
              <a:t>* El conocimiento puede ser </a:t>
            </a:r>
            <a:r>
              <a:rPr lang="es-ES" sz="8600" b="1" dirty="0">
                <a:solidFill>
                  <a:schemeClr val="tx1"/>
                </a:solidFill>
              </a:rPr>
              <a:t>construido deductivamente </a:t>
            </a:r>
          </a:p>
          <a:p>
            <a:pPr algn="l"/>
            <a:r>
              <a:rPr lang="es-ES" sz="8600" dirty="0">
                <a:solidFill>
                  <a:schemeClr val="tx1"/>
                </a:solidFill>
              </a:rPr>
              <a:t>* Existencia de las</a:t>
            </a:r>
            <a:r>
              <a:rPr lang="es-ES" sz="8600" b="1" dirty="0">
                <a:solidFill>
                  <a:schemeClr val="tx1"/>
                </a:solidFill>
              </a:rPr>
              <a:t> ideas innatas</a:t>
            </a:r>
            <a:r>
              <a:rPr lang="es-ES" sz="8600" dirty="0">
                <a:solidFill>
                  <a:schemeClr val="tx1"/>
                </a:solidFill>
              </a:rPr>
              <a:t>, </a:t>
            </a:r>
          </a:p>
          <a:p>
            <a:pPr algn="l"/>
            <a:r>
              <a:rPr lang="es-ES" sz="8600" dirty="0">
                <a:solidFill>
                  <a:schemeClr val="tx1"/>
                </a:solidFill>
              </a:rPr>
              <a:t>* Aspiración de crear una </a:t>
            </a:r>
            <a:r>
              <a:rPr lang="es-ES" sz="8600" b="1" dirty="0">
                <a:solidFill>
                  <a:schemeClr val="tx1"/>
                </a:solidFill>
              </a:rPr>
              <a:t>ciencia única, universal y necesaria</a:t>
            </a:r>
            <a:r>
              <a:rPr lang="es-ES" sz="8600" dirty="0">
                <a:solidFill>
                  <a:schemeClr val="tx1"/>
                </a:solidFill>
              </a:rPr>
              <a:t>. </a:t>
            </a:r>
          </a:p>
          <a:p>
            <a:pPr algn="l"/>
            <a:r>
              <a:rPr lang="es-ES" sz="8600" dirty="0">
                <a:solidFill>
                  <a:schemeClr val="tx1"/>
                </a:solidFill>
              </a:rPr>
              <a:t>* </a:t>
            </a:r>
            <a:r>
              <a:rPr lang="es-ES" sz="8600" b="1" dirty="0">
                <a:solidFill>
                  <a:schemeClr val="tx1"/>
                </a:solidFill>
              </a:rPr>
              <a:t>Intuición</a:t>
            </a:r>
            <a:r>
              <a:rPr lang="es-ES" sz="8600" dirty="0">
                <a:solidFill>
                  <a:schemeClr val="tx1"/>
                </a:solidFill>
              </a:rPr>
              <a:t> intelectual </a:t>
            </a:r>
          </a:p>
          <a:p>
            <a:pPr algn="l"/>
            <a:r>
              <a:rPr lang="es-ES" sz="8600" dirty="0">
                <a:solidFill>
                  <a:schemeClr val="tx1"/>
                </a:solidFill>
              </a:rPr>
              <a:t>* Defensa de la </a:t>
            </a:r>
            <a:r>
              <a:rPr lang="es-ES" sz="8600" b="1" dirty="0">
                <a:solidFill>
                  <a:schemeClr val="tx1"/>
                </a:solidFill>
              </a:rPr>
              <a:t>racionalidad del mundo. </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a:t>
            </a:r>
            <a:endParaRPr lang="es-ES" sz="4000" dirty="0"/>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17795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a:t>
            </a:r>
            <a:r>
              <a:rPr lang="es-ES" sz="36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Contexto</a:t>
            </a:r>
            <a:r>
              <a:rPr lang="es-ES" sz="20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20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2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RACIONALISMO</a:t>
            </a:r>
          </a:p>
          <a:p>
            <a:pPr algn="l"/>
            <a:r>
              <a:rPr lang="es-ES" sz="4000" b="1" kern="0" dirty="0">
                <a:solidFill>
                  <a:srgbClr val="000000"/>
                </a:solidFill>
                <a:uFill>
                  <a:solidFill>
                    <a:srgbClr val="000000"/>
                  </a:solidFill>
                </a:uFill>
                <a:latin typeface="Calibri" panose="020F0502020204030204" pitchFamily="34" charset="0"/>
              </a:rPr>
              <a:t>		</a:t>
            </a:r>
          </a:p>
          <a:p>
            <a:pPr algn="l"/>
            <a:endParaRPr lang="es-ES" sz="4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EMPIRISMO</a:t>
            </a:r>
            <a:endParaRPr lang="es-ES" sz="4000" dirty="0"/>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3659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B708343-4F4F-E582-9154-BEED43AC0D99}"/>
              </a:ext>
            </a:extLst>
          </p:cNvPr>
          <p:cNvSpPr>
            <a:spLocks noGrp="1"/>
          </p:cNvSpPr>
          <p:nvPr>
            <p:ph type="subTitle" idx="1"/>
          </p:nvPr>
        </p:nvSpPr>
        <p:spPr>
          <a:xfrm>
            <a:off x="1101199" y="352659"/>
            <a:ext cx="10667130" cy="6082088"/>
          </a:xfrm>
        </p:spPr>
        <p:txBody>
          <a:bodyPr>
            <a:normAutofit/>
          </a:bodyPr>
          <a:lstStyle/>
          <a:p>
            <a:pPr algn="l"/>
            <a:r>
              <a:rPr lang="es-ES" sz="20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32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1.-</a:t>
            </a:r>
            <a:r>
              <a:rPr lang="es-ES" sz="3600" b="1"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Contexto</a:t>
            </a:r>
            <a:r>
              <a:rPr lang="es-ES" sz="2000" u="none" strike="noStrike" kern="0" dirty="0">
                <a:solidFill>
                  <a:srgbClr val="000000"/>
                </a:solidFill>
                <a:effectLst>
                  <a:outerShdw blurRad="38100" dist="38100" dir="2700000" algn="tl">
                    <a:srgbClr val="000000">
                      <a:alpha val="43137"/>
                    </a:srgbClr>
                  </a:outerShdw>
                </a:effectLst>
                <a:uFill>
                  <a:solidFill>
                    <a:srgbClr val="000000"/>
                  </a:solidFill>
                </a:uFill>
                <a:latin typeface="Calibri" panose="020F0502020204030204" pitchFamily="34" charset="0"/>
                <a:ea typeface="Arial" panose="020B0604020202020204" pitchFamily="34" charset="0"/>
              </a:rPr>
              <a:t> histórico</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filosófico </a:t>
            </a:r>
            <a:r>
              <a:rPr lang="es-ES" sz="2000" b="1" i="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y</a:t>
            </a:r>
            <a:r>
              <a:rPr lang="es-ES" sz="3200" b="1"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 </a:t>
            </a:r>
            <a:r>
              <a:rPr lang="es-ES" sz="2000" u="none" strike="noStrike" kern="0" dirty="0">
                <a:solidFill>
                  <a:srgbClr val="000000"/>
                </a:solidFill>
                <a:effectLst/>
                <a:uFill>
                  <a:solidFill>
                    <a:srgbClr val="000000"/>
                  </a:solidFill>
                </a:uFill>
                <a:latin typeface="Calibri" panose="020F0502020204030204" pitchFamily="34" charset="0"/>
                <a:ea typeface="Arial" panose="020B0604020202020204" pitchFamily="34" charset="0"/>
              </a:rPr>
              <a:t>personal</a:t>
            </a:r>
          </a:p>
          <a:p>
            <a:pPr algn="l"/>
            <a:endParaRPr lang="es-ES" sz="2000" b="1" kern="0" dirty="0">
              <a:solidFill>
                <a:srgbClr val="000000"/>
              </a:solidFill>
              <a:uFill>
                <a:solidFill>
                  <a:srgbClr val="000000"/>
                </a:solidFill>
              </a:uFill>
              <a:latin typeface="Calibri" panose="020F0502020204030204" pitchFamily="34" charset="0"/>
            </a:endParaRPr>
          </a:p>
          <a:p>
            <a:pPr algn="l"/>
            <a:endParaRPr lang="es-ES" sz="2000" b="1" kern="0" dirty="0">
              <a:solidFill>
                <a:srgbClr val="000000"/>
              </a:solidFill>
              <a:uFill>
                <a:solidFill>
                  <a:srgbClr val="000000"/>
                </a:solidFill>
              </a:uFill>
              <a:latin typeface="Calibri" panose="020F0502020204030204" pitchFamily="34" charset="0"/>
            </a:endParaRPr>
          </a:p>
          <a:p>
            <a:pPr algn="l"/>
            <a:r>
              <a:rPr lang="es-ES" sz="4000" b="1" kern="0" dirty="0">
                <a:solidFill>
                  <a:srgbClr val="000000"/>
                </a:solidFill>
                <a:uFill>
                  <a:solidFill>
                    <a:srgbClr val="000000"/>
                  </a:solidFill>
                </a:uFill>
                <a:latin typeface="Calibri" panose="020F0502020204030204" pitchFamily="34" charset="0"/>
              </a:rPr>
              <a:t>			EMPIRISMO</a:t>
            </a:r>
          </a:p>
          <a:p>
            <a:pPr algn="l"/>
            <a:r>
              <a:rPr lang="es-ES" sz="4400" dirty="0"/>
              <a:t>El empirismo se desarrolla en Inglaterra entre los siglos XVI-XVIII, paralelamente al racionalismo. Los pensadores empiristas se centran, sobre todo, en cuestiones de teoría del conocimiento y de la filosofía del Estado</a:t>
            </a:r>
            <a:endParaRPr lang="es-ES" sz="4000" dirty="0"/>
          </a:p>
        </p:txBody>
      </p:sp>
      <p:pic>
        <p:nvPicPr>
          <p:cNvPr id="5" name="Imagen 4" descr="Cara de una persona&#10;&#10;Descripción generada automáticamente con confianza media">
            <a:extLst>
              <a:ext uri="{FF2B5EF4-FFF2-40B4-BE49-F238E27FC236}">
                <a16:creationId xmlns:a16="http://schemas.microsoft.com/office/drawing/2014/main" id="{7E846B79-5CDC-0C7E-5F8F-B75B9A5016CD}"/>
              </a:ext>
            </a:extLst>
          </p:cNvPr>
          <p:cNvPicPr>
            <a:picLocks noChangeAspect="1"/>
          </p:cNvPicPr>
          <p:nvPr/>
        </p:nvPicPr>
        <p:blipFill rotWithShape="1">
          <a:blip r:embed="rId2">
            <a:alphaModFix amt="20000"/>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l="11827" r="5788" b="1"/>
          <a:stretch/>
        </p:blipFill>
        <p:spPr>
          <a:xfrm>
            <a:off x="6347556" y="-59378"/>
            <a:ext cx="7972015" cy="548768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32010840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627</Words>
  <Application>Microsoft Office PowerPoint</Application>
  <PresentationFormat>Panorámica</PresentationFormat>
  <Paragraphs>125</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Rockwell</vt:lpstr>
      <vt:lpstr>Symbol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MIKEL URRESTI GONZALEZ</dc:creator>
  <cp:lastModifiedBy>Usuario</cp:lastModifiedBy>
  <cp:revision>6</cp:revision>
  <dcterms:created xsi:type="dcterms:W3CDTF">2022-12-09T00:01:40Z</dcterms:created>
  <dcterms:modified xsi:type="dcterms:W3CDTF">2023-12-12T09:39:50Z</dcterms:modified>
</cp:coreProperties>
</file>