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5"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78D204-7245-4419-9646-68FA1AF2B367}" type="datetimeFigureOut">
              <a:rPr lang="es-ES" smtClean="0"/>
              <a:t>09/05/2026</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2E843F-8191-4FFD-A2EA-5F5E5735115E}" type="slidenum">
              <a:rPr lang="es-ES" smtClean="0"/>
              <a:t>‹Nº›</a:t>
            </a:fld>
            <a:endParaRPr lang="es-ES"/>
          </a:p>
        </p:txBody>
      </p:sp>
    </p:spTree>
    <p:extLst>
      <p:ext uri="{BB962C8B-B14F-4D97-AF65-F5344CB8AC3E}">
        <p14:creationId xmlns:p14="http://schemas.microsoft.com/office/powerpoint/2010/main" val="2492629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3C2E843F-8191-4FFD-A2EA-5F5E5735115E}" type="slidenum">
              <a:rPr lang="es-ES" smtClean="0"/>
              <a:t>21</a:t>
            </a:fld>
            <a:endParaRPr lang="es-ES"/>
          </a:p>
        </p:txBody>
      </p:sp>
    </p:spTree>
    <p:extLst>
      <p:ext uri="{BB962C8B-B14F-4D97-AF65-F5344CB8AC3E}">
        <p14:creationId xmlns:p14="http://schemas.microsoft.com/office/powerpoint/2010/main" val="4122766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txBody>
          <a:bodyPr/>
          <a:lstStyle/>
          <a:p>
            <a:endParaRPr lang="es-ES"/>
          </a:p>
        </p:txBody>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BAA35E12-8C6D-4081-878D-C29FCB3413FB}" type="datetimeFigureOut">
              <a:rPr lang="es-ES" smtClean="0"/>
              <a:t>09/05/2026</a:t>
            </a:fld>
            <a:endParaRPr lang="es-ES"/>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s-ES"/>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82A80B6-D6CA-41B0-A9F9-146DFC5E5871}" type="slidenum">
              <a:rPr lang="es-ES" smtClean="0"/>
              <a:t>‹Nº›</a:t>
            </a:fld>
            <a:endParaRPr lang="es-ES"/>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ES"/>
          </a:p>
        </p:txBody>
      </p:sp>
    </p:spTree>
    <p:extLst>
      <p:ext uri="{BB962C8B-B14F-4D97-AF65-F5344CB8AC3E}">
        <p14:creationId xmlns:p14="http://schemas.microsoft.com/office/powerpoint/2010/main" val="1009271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AA35E12-8C6D-4081-878D-C29FCB3413FB}" type="datetimeFigureOut">
              <a:rPr lang="es-ES" smtClean="0"/>
              <a:t>09/05/2026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782A80B6-D6CA-41B0-A9F9-146DFC5E5871}" type="slidenum">
              <a:rPr lang="es-ES" smtClean="0"/>
              <a:t>‹Nº›</a:t>
            </a:fld>
            <a:endParaRPr lang="es-ES"/>
          </a:p>
        </p:txBody>
      </p:sp>
    </p:spTree>
    <p:extLst>
      <p:ext uri="{BB962C8B-B14F-4D97-AF65-F5344CB8AC3E}">
        <p14:creationId xmlns:p14="http://schemas.microsoft.com/office/powerpoint/2010/main" val="2381292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AA35E12-8C6D-4081-878D-C29FCB3413FB}" type="datetimeFigureOut">
              <a:rPr lang="es-ES" smtClean="0"/>
              <a:t>09/05/2026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782A80B6-D6CA-41B0-A9F9-146DFC5E5871}" type="slidenum">
              <a:rPr lang="es-ES" smtClean="0"/>
              <a:t>‹Nº›</a:t>
            </a:fld>
            <a:endParaRPr lang="es-ES"/>
          </a:p>
        </p:txBody>
      </p:sp>
    </p:spTree>
    <p:extLst>
      <p:ext uri="{BB962C8B-B14F-4D97-AF65-F5344CB8AC3E}">
        <p14:creationId xmlns:p14="http://schemas.microsoft.com/office/powerpoint/2010/main" val="3955837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AA35E12-8C6D-4081-878D-C29FCB3413FB}" type="datetimeFigureOut">
              <a:rPr lang="es-ES" smtClean="0"/>
              <a:t>09/05/2026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782A80B6-D6CA-41B0-A9F9-146DFC5E5871}" type="slidenum">
              <a:rPr lang="es-ES" smtClean="0"/>
              <a:t>‹Nº›</a:t>
            </a:fld>
            <a:endParaRPr lang="es-ES"/>
          </a:p>
        </p:txBody>
      </p:sp>
    </p:spTree>
    <p:extLst>
      <p:ext uri="{BB962C8B-B14F-4D97-AF65-F5344CB8AC3E}">
        <p14:creationId xmlns:p14="http://schemas.microsoft.com/office/powerpoint/2010/main" val="2899846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BAA35E12-8C6D-4081-878D-C29FCB3413FB}" type="datetimeFigureOut">
              <a:rPr lang="es-ES" smtClean="0"/>
              <a:t>09/05/2026</a:t>
            </a:fld>
            <a:endParaRPr lang="es-ES"/>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s-ES"/>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82A80B6-D6CA-41B0-A9F9-146DFC5E5871}" type="slidenum">
              <a:rPr lang="es-ES" smtClean="0"/>
              <a:t>‹Nº›</a:t>
            </a:fld>
            <a:endParaRPr lang="es-ES"/>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75050921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AA35E12-8C6D-4081-878D-C29FCB3413FB}" type="datetimeFigureOut">
              <a:rPr lang="es-ES" smtClean="0"/>
              <a:t>09/05/2026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782A80B6-D6CA-41B0-A9F9-146DFC5E5871}" type="slidenum">
              <a:rPr lang="es-ES" smtClean="0"/>
              <a:t>‹Nº›</a:t>
            </a:fld>
            <a:endParaRPr lang="es-ES"/>
          </a:p>
        </p:txBody>
      </p:sp>
    </p:spTree>
    <p:extLst>
      <p:ext uri="{BB962C8B-B14F-4D97-AF65-F5344CB8AC3E}">
        <p14:creationId xmlns:p14="http://schemas.microsoft.com/office/powerpoint/2010/main" val="93445732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257300" y="2909102"/>
            <a:ext cx="4800600" cy="299639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633864" y="2909102"/>
            <a:ext cx="4800600" cy="299639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AA35E12-8C6D-4081-878D-C29FCB3413FB}" type="datetimeFigureOut">
              <a:rPr lang="es-ES" smtClean="0"/>
              <a:t>09/05/2026</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782A80B6-D6CA-41B0-A9F9-146DFC5E5871}" type="slidenum">
              <a:rPr lang="es-ES" smtClean="0"/>
              <a:t>‹Nº›</a:t>
            </a:fld>
            <a:endParaRPr lang="es-ES"/>
          </a:p>
        </p:txBody>
      </p:sp>
    </p:spTree>
    <p:extLst>
      <p:ext uri="{BB962C8B-B14F-4D97-AF65-F5344CB8AC3E}">
        <p14:creationId xmlns:p14="http://schemas.microsoft.com/office/powerpoint/2010/main" val="1912565300"/>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AA35E12-8C6D-4081-878D-C29FCB3413FB}" type="datetimeFigureOut">
              <a:rPr lang="es-ES" smtClean="0"/>
              <a:t>09/05/2026</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782A80B6-D6CA-41B0-A9F9-146DFC5E5871}" type="slidenum">
              <a:rPr lang="es-ES" smtClean="0"/>
              <a:t>‹Nº›</a:t>
            </a:fld>
            <a:endParaRPr lang="es-ES"/>
          </a:p>
        </p:txBody>
      </p:sp>
    </p:spTree>
    <p:extLst>
      <p:ext uri="{BB962C8B-B14F-4D97-AF65-F5344CB8AC3E}">
        <p14:creationId xmlns:p14="http://schemas.microsoft.com/office/powerpoint/2010/main" val="2900348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A35E12-8C6D-4081-878D-C29FCB3413FB}" type="datetimeFigureOut">
              <a:rPr lang="es-ES" smtClean="0"/>
              <a:t>09/05/2026</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782A80B6-D6CA-41B0-A9F9-146DFC5E5871}" type="slidenum">
              <a:rPr lang="es-ES" smtClean="0"/>
              <a:t>‹Nº›</a:t>
            </a:fld>
            <a:endParaRPr lang="es-ES"/>
          </a:p>
        </p:txBody>
      </p:sp>
    </p:spTree>
    <p:extLst>
      <p:ext uri="{BB962C8B-B14F-4D97-AF65-F5344CB8AC3E}">
        <p14:creationId xmlns:p14="http://schemas.microsoft.com/office/powerpoint/2010/main" val="376642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65051" y="6375679"/>
            <a:ext cx="1233355" cy="348462"/>
          </a:xfrm>
        </p:spPr>
        <p:txBody>
          <a:bodyPr/>
          <a:lstStyle/>
          <a:p>
            <a:fld id="{BAA35E12-8C6D-4081-878D-C29FCB3413FB}" type="datetimeFigureOut">
              <a:rPr lang="es-ES" smtClean="0"/>
              <a:t>09/05/2026</a:t>
            </a:fld>
            <a:endParaRPr lang="es-ES"/>
          </a:p>
        </p:txBody>
      </p:sp>
      <p:sp>
        <p:nvSpPr>
          <p:cNvPr id="6" name="Footer Placeholder 5"/>
          <p:cNvSpPr>
            <a:spLocks noGrp="1"/>
          </p:cNvSpPr>
          <p:nvPr>
            <p:ph type="ftr" sz="quarter" idx="11"/>
          </p:nvPr>
        </p:nvSpPr>
        <p:spPr>
          <a:xfrm>
            <a:off x="2103620" y="6375679"/>
            <a:ext cx="3482179" cy="345796"/>
          </a:xfrm>
        </p:spPr>
        <p:txBody>
          <a:bodyPr/>
          <a:lstStyle/>
          <a:p>
            <a:endParaRPr lang="es-ES"/>
          </a:p>
        </p:txBody>
      </p:sp>
      <p:sp>
        <p:nvSpPr>
          <p:cNvPr id="7" name="Slide Number Placeholder 6"/>
          <p:cNvSpPr>
            <a:spLocks noGrp="1"/>
          </p:cNvSpPr>
          <p:nvPr>
            <p:ph type="sldNum" sz="quarter" idx="12"/>
          </p:nvPr>
        </p:nvSpPr>
        <p:spPr>
          <a:xfrm>
            <a:off x="5691014" y="6375679"/>
            <a:ext cx="1232456" cy="345796"/>
          </a:xfrm>
        </p:spPr>
        <p:txBody>
          <a:bodyPr/>
          <a:lstStyle/>
          <a:p>
            <a:fld id="{782A80B6-D6CA-41B0-A9F9-146DFC5E5871}" type="slidenum">
              <a:rPr lang="es-ES" smtClean="0"/>
              <a:t>‹Nº›</a:t>
            </a:fld>
            <a:endParaRPr lang="es-ES"/>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61366384"/>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65950" y="6375679"/>
            <a:ext cx="1232456" cy="348462"/>
          </a:xfrm>
        </p:spPr>
        <p:txBody>
          <a:bodyPr/>
          <a:lstStyle/>
          <a:p>
            <a:fld id="{BAA35E12-8C6D-4081-878D-C29FCB3413FB}" type="datetimeFigureOut">
              <a:rPr lang="es-ES" smtClean="0"/>
              <a:t>09/05/2026</a:t>
            </a:fld>
            <a:endParaRPr lang="es-ES"/>
          </a:p>
        </p:txBody>
      </p:sp>
      <p:sp>
        <p:nvSpPr>
          <p:cNvPr id="6" name="Footer Placeholder 5"/>
          <p:cNvSpPr>
            <a:spLocks noGrp="1"/>
          </p:cNvSpPr>
          <p:nvPr>
            <p:ph type="ftr" sz="quarter" idx="11"/>
          </p:nvPr>
        </p:nvSpPr>
        <p:spPr>
          <a:xfrm>
            <a:off x="2103621" y="6375679"/>
            <a:ext cx="3482178" cy="345796"/>
          </a:xfrm>
        </p:spPr>
        <p:txBody>
          <a:bodyPr/>
          <a:lstStyle/>
          <a:p>
            <a:endParaRPr lang="es-ES"/>
          </a:p>
        </p:txBody>
      </p:sp>
      <p:sp>
        <p:nvSpPr>
          <p:cNvPr id="7" name="Slide Number Placeholder 6"/>
          <p:cNvSpPr>
            <a:spLocks noGrp="1"/>
          </p:cNvSpPr>
          <p:nvPr>
            <p:ph type="sldNum" sz="quarter" idx="12"/>
          </p:nvPr>
        </p:nvSpPr>
        <p:spPr>
          <a:xfrm>
            <a:off x="5687568" y="6375679"/>
            <a:ext cx="1234440" cy="345796"/>
          </a:xfrm>
        </p:spPr>
        <p:txBody>
          <a:bodyPr/>
          <a:lstStyle/>
          <a:p>
            <a:fld id="{782A80B6-D6CA-41B0-A9F9-146DFC5E5871}" type="slidenum">
              <a:rPr lang="es-ES" smtClean="0"/>
              <a:t>‹Nº›</a:t>
            </a:fld>
            <a:endParaRPr lang="es-ES"/>
          </a:p>
        </p:txBody>
      </p:sp>
    </p:spTree>
    <p:extLst>
      <p:ext uri="{BB962C8B-B14F-4D97-AF65-F5344CB8AC3E}">
        <p14:creationId xmlns:p14="http://schemas.microsoft.com/office/powerpoint/2010/main" val="204833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BAA35E12-8C6D-4081-878D-C29FCB3413FB}" type="datetimeFigureOut">
              <a:rPr lang="es-ES" smtClean="0"/>
              <a:t>09/05/2026</a:t>
            </a:fld>
            <a:endParaRPr lang="es-ES"/>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s-ES"/>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82A80B6-D6CA-41B0-A9F9-146DFC5E5871}" type="slidenum">
              <a:rPr lang="es-ES" smtClean="0"/>
              <a:t>‹Nº›</a:t>
            </a:fld>
            <a:endParaRPr lang="es-ES"/>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txBody>
          <a:bodyPr/>
          <a:lstStyle/>
          <a:p>
            <a:endParaRPr lang="es-ES"/>
          </a:p>
        </p:txBody>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ES"/>
          </a:p>
        </p:txBody>
      </p:sp>
    </p:spTree>
    <p:extLst>
      <p:ext uri="{BB962C8B-B14F-4D97-AF65-F5344CB8AC3E}">
        <p14:creationId xmlns:p14="http://schemas.microsoft.com/office/powerpoint/2010/main" val="5244491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7B1A0E-4459-A3B3-1372-75D1233B05C4}"/>
              </a:ext>
            </a:extLst>
          </p:cNvPr>
          <p:cNvSpPr>
            <a:spLocks noGrp="1"/>
          </p:cNvSpPr>
          <p:nvPr>
            <p:ph type="ctrTitle"/>
          </p:nvPr>
        </p:nvSpPr>
        <p:spPr/>
        <p:txBody>
          <a:bodyPr/>
          <a:lstStyle/>
          <a:p>
            <a:r>
              <a:rPr lang="es-ES" dirty="0"/>
              <a:t>Cómo hacer un examen de Historia de la Filosofía</a:t>
            </a:r>
          </a:p>
        </p:txBody>
      </p:sp>
      <p:sp>
        <p:nvSpPr>
          <p:cNvPr id="3" name="Subtítulo 2">
            <a:extLst>
              <a:ext uri="{FF2B5EF4-FFF2-40B4-BE49-F238E27FC236}">
                <a16:creationId xmlns:a16="http://schemas.microsoft.com/office/drawing/2014/main" id="{9B0CD0E9-E125-0C90-8B88-0F56ECF83E7A}"/>
              </a:ext>
            </a:extLst>
          </p:cNvPr>
          <p:cNvSpPr>
            <a:spLocks noGrp="1"/>
          </p:cNvSpPr>
          <p:nvPr>
            <p:ph type="subTitle" idx="1"/>
          </p:nvPr>
        </p:nvSpPr>
        <p:spPr/>
        <p:txBody>
          <a:bodyPr/>
          <a:lstStyle/>
          <a:p>
            <a:r>
              <a:rPr lang="es-ES" dirty="0"/>
              <a:t>Para novatos y gente que no se enteró todavía</a:t>
            </a:r>
          </a:p>
        </p:txBody>
      </p:sp>
    </p:spTree>
    <p:extLst>
      <p:ext uri="{BB962C8B-B14F-4D97-AF65-F5344CB8AC3E}">
        <p14:creationId xmlns:p14="http://schemas.microsoft.com/office/powerpoint/2010/main" val="716247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EBC8E1-DCBF-40CA-F54E-E74644400F40}"/>
              </a:ext>
            </a:extLst>
          </p:cNvPr>
          <p:cNvSpPr>
            <a:spLocks noGrp="1"/>
          </p:cNvSpPr>
          <p:nvPr>
            <p:ph type="title"/>
          </p:nvPr>
        </p:nvSpPr>
        <p:spPr/>
        <p:txBody>
          <a:bodyPr/>
          <a:lstStyle/>
          <a:p>
            <a:r>
              <a:rPr lang="es-ES" dirty="0"/>
              <a:t>Notas aclarativas del apartado 2</a:t>
            </a:r>
          </a:p>
        </p:txBody>
      </p:sp>
      <p:sp>
        <p:nvSpPr>
          <p:cNvPr id="3" name="Marcador de contenido 2">
            <a:extLst>
              <a:ext uri="{FF2B5EF4-FFF2-40B4-BE49-F238E27FC236}">
                <a16:creationId xmlns:a16="http://schemas.microsoft.com/office/drawing/2014/main" id="{58DE5571-2680-1444-ECE2-D0D1EFA27A58}"/>
              </a:ext>
            </a:extLst>
          </p:cNvPr>
          <p:cNvSpPr>
            <a:spLocks noGrp="1"/>
          </p:cNvSpPr>
          <p:nvPr>
            <p:ph idx="1"/>
          </p:nvPr>
        </p:nvSpPr>
        <p:spPr/>
        <p:txBody>
          <a:bodyPr/>
          <a:lstStyle/>
          <a:p>
            <a:pPr algn="just"/>
            <a:r>
              <a:rPr lang="es-ES" dirty="0"/>
              <a:t>Respecto al </a:t>
            </a:r>
            <a:r>
              <a:rPr lang="es-ES" b="1" dirty="0"/>
              <a:t>vocabulario filosófico</a:t>
            </a:r>
            <a:r>
              <a:rPr lang="es-ES" dirty="0"/>
              <a:t>. Usadlo, y usadlo bien. Si no vais a pegarle una patada descarada al diccionario de filosofía (como, por ejemplo, definir </a:t>
            </a:r>
            <a:r>
              <a:rPr lang="es-ES" i="1" dirty="0"/>
              <a:t>ataraxia</a:t>
            </a:r>
            <a:r>
              <a:rPr lang="es-ES" dirty="0"/>
              <a:t> como “conocimiento sensible”, o algo así), intentad usar siempre los términos filosóficos específicos del tema del que estáis hablando. Incluso si la definición os queda un poco ambigua, es mejor eso que no usarlos. Eso sí, </a:t>
            </a:r>
            <a:r>
              <a:rPr lang="es-ES" b="1" dirty="0"/>
              <a:t>es mejor no usar ese vocabulario que usarlo radicalmente mal</a:t>
            </a:r>
            <a:r>
              <a:rPr lang="es-ES" dirty="0"/>
              <a:t>.</a:t>
            </a:r>
          </a:p>
          <a:p>
            <a:pPr algn="just"/>
            <a:r>
              <a:rPr lang="es-ES" dirty="0"/>
              <a:t>Hay una variante de este ejercicio que podríamos hacer en el futuro. En ella, en lugar de pediros que comparéis el texto con algo de la teoría, os pide que </a:t>
            </a:r>
            <a:r>
              <a:rPr lang="es-ES" b="1" dirty="0"/>
              <a:t>comparéis el texto con otro texto más corto</a:t>
            </a:r>
            <a:r>
              <a:rPr lang="es-ES" dirty="0"/>
              <a:t>. En este caso, el ejercicio es idéntico, solo que en lugar de dedicar la introducción a explicar brevemente la teoría, la dedicáis </a:t>
            </a:r>
            <a:r>
              <a:rPr lang="es-ES" b="1" dirty="0"/>
              <a:t>a hacer una síntesis del segundo texto</a:t>
            </a:r>
            <a:r>
              <a:rPr lang="es-ES" dirty="0"/>
              <a:t>.</a:t>
            </a:r>
          </a:p>
        </p:txBody>
      </p:sp>
    </p:spTree>
    <p:extLst>
      <p:ext uri="{BB962C8B-B14F-4D97-AF65-F5344CB8AC3E}">
        <p14:creationId xmlns:p14="http://schemas.microsoft.com/office/powerpoint/2010/main" val="34530727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A9E9D4-D6C1-7C42-1C48-ECE4DF2D7BB7}"/>
              </a:ext>
            </a:extLst>
          </p:cNvPr>
          <p:cNvSpPr>
            <a:spLocks noGrp="1"/>
          </p:cNvSpPr>
          <p:nvPr>
            <p:ph type="title"/>
          </p:nvPr>
        </p:nvSpPr>
        <p:spPr/>
        <p:txBody>
          <a:bodyPr/>
          <a:lstStyle/>
          <a:p>
            <a:r>
              <a:rPr lang="es-ES" dirty="0"/>
              <a:t>Ejercicio 2</a:t>
            </a:r>
          </a:p>
        </p:txBody>
      </p:sp>
      <p:sp>
        <p:nvSpPr>
          <p:cNvPr id="3" name="Marcador de texto 2">
            <a:extLst>
              <a:ext uri="{FF2B5EF4-FFF2-40B4-BE49-F238E27FC236}">
                <a16:creationId xmlns:a16="http://schemas.microsoft.com/office/drawing/2014/main" id="{483FC36A-97A1-6920-F1F8-4F4A19CE70E5}"/>
              </a:ext>
            </a:extLst>
          </p:cNvPr>
          <p:cNvSpPr>
            <a:spLocks noGrp="1"/>
          </p:cNvSpPr>
          <p:nvPr>
            <p:ph type="body" idx="1"/>
          </p:nvPr>
        </p:nvSpPr>
        <p:spPr/>
        <p:txBody>
          <a:bodyPr/>
          <a:lstStyle/>
          <a:p>
            <a:r>
              <a:rPr lang="es-ES" dirty="0"/>
              <a:t>Desarrollo argumentativo</a:t>
            </a:r>
          </a:p>
        </p:txBody>
      </p:sp>
    </p:spTree>
    <p:extLst>
      <p:ext uri="{BB962C8B-B14F-4D97-AF65-F5344CB8AC3E}">
        <p14:creationId xmlns:p14="http://schemas.microsoft.com/office/powerpoint/2010/main" val="3280450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34AE6D-3CDA-1EF2-E125-0C5AF8370D90}"/>
              </a:ext>
            </a:extLst>
          </p:cNvPr>
          <p:cNvSpPr>
            <a:spLocks noGrp="1"/>
          </p:cNvSpPr>
          <p:nvPr>
            <p:ph type="title"/>
          </p:nvPr>
        </p:nvSpPr>
        <p:spPr/>
        <p:txBody>
          <a:bodyPr/>
          <a:lstStyle/>
          <a:p>
            <a:r>
              <a:rPr lang="es-ES" dirty="0"/>
              <a:t>Este ejercicio pide lo siguiente:</a:t>
            </a:r>
          </a:p>
        </p:txBody>
      </p:sp>
      <p:sp>
        <p:nvSpPr>
          <p:cNvPr id="3" name="Marcador de contenido 2">
            <a:extLst>
              <a:ext uri="{FF2B5EF4-FFF2-40B4-BE49-F238E27FC236}">
                <a16:creationId xmlns:a16="http://schemas.microsoft.com/office/drawing/2014/main" id="{4629B8C7-07FD-9AEE-0D90-3B2C8C97BD93}"/>
              </a:ext>
            </a:extLst>
          </p:cNvPr>
          <p:cNvSpPr>
            <a:spLocks noGrp="1"/>
          </p:cNvSpPr>
          <p:nvPr>
            <p:ph idx="1"/>
          </p:nvPr>
        </p:nvSpPr>
        <p:spPr>
          <a:xfrm>
            <a:off x="1251678" y="2286001"/>
            <a:ext cx="10178322" cy="4050791"/>
          </a:xfrm>
        </p:spPr>
        <p:txBody>
          <a:bodyPr/>
          <a:lstStyle/>
          <a:p>
            <a:pPr marL="0" indent="0" algn="ctr">
              <a:buNone/>
            </a:pPr>
            <a:r>
              <a:rPr lang="es-ES" i="1" dirty="0"/>
              <a:t>Desarrolla una exposición argumentada de la cuestión propuesta.</a:t>
            </a:r>
          </a:p>
          <a:p>
            <a:pPr marL="0" indent="0" algn="just">
              <a:buNone/>
            </a:pPr>
            <a:r>
              <a:rPr lang="es-ES" dirty="0"/>
              <a:t>Para realizar este ejercicio excelentemente bien hay que cumplir con la siguiente </a:t>
            </a:r>
            <a:r>
              <a:rPr lang="es-ES" i="1" dirty="0"/>
              <a:t>checklist</a:t>
            </a:r>
            <a:r>
              <a:rPr lang="es-ES" dirty="0"/>
              <a:t>:</a:t>
            </a:r>
          </a:p>
          <a:p>
            <a:pPr algn="just">
              <a:buFont typeface="Wingdings" panose="05000000000000000000" pitchFamily="2" charset="2"/>
              <a:buChar char="ü"/>
            </a:pPr>
            <a:r>
              <a:rPr lang="es-ES" dirty="0"/>
              <a:t>Ideas relevantes.</a:t>
            </a:r>
          </a:p>
          <a:p>
            <a:pPr algn="just">
              <a:buFont typeface="Wingdings" panose="05000000000000000000" pitchFamily="2" charset="2"/>
              <a:buChar char="ü"/>
            </a:pPr>
            <a:r>
              <a:rPr lang="es-ES" dirty="0"/>
              <a:t>Estructura argumental.</a:t>
            </a:r>
          </a:p>
          <a:p>
            <a:pPr algn="just">
              <a:buFont typeface="Wingdings" panose="05000000000000000000" pitchFamily="2" charset="2"/>
              <a:buChar char="ü"/>
            </a:pPr>
            <a:r>
              <a:rPr lang="es-ES" dirty="0"/>
              <a:t>Ejemplos.</a:t>
            </a:r>
          </a:p>
          <a:p>
            <a:pPr algn="just">
              <a:buFont typeface="Wingdings" panose="05000000000000000000" pitchFamily="2" charset="2"/>
              <a:buChar char="ü"/>
            </a:pPr>
            <a:r>
              <a:rPr lang="es-ES" dirty="0"/>
              <a:t>Organización y claridad.</a:t>
            </a:r>
          </a:p>
          <a:p>
            <a:pPr algn="just">
              <a:buFont typeface="Wingdings" panose="05000000000000000000" pitchFamily="2" charset="2"/>
              <a:buChar char="ü"/>
            </a:pPr>
            <a:r>
              <a:rPr lang="es-ES" dirty="0"/>
              <a:t>Vocabulario filosófico.</a:t>
            </a:r>
          </a:p>
          <a:p>
            <a:pPr algn="just">
              <a:buFont typeface="Wingdings" panose="05000000000000000000" pitchFamily="2" charset="2"/>
              <a:buChar char="ü"/>
            </a:pPr>
            <a:r>
              <a:rPr lang="es-ES" dirty="0"/>
              <a:t>Buena redacción.</a:t>
            </a:r>
          </a:p>
          <a:p>
            <a:pPr marL="0" indent="0" algn="just">
              <a:buNone/>
            </a:pPr>
            <a:r>
              <a:rPr lang="es-ES" dirty="0"/>
              <a:t>Vamos a ver cómo conseguimos cada cosa:</a:t>
            </a:r>
          </a:p>
        </p:txBody>
      </p:sp>
    </p:spTree>
    <p:extLst>
      <p:ext uri="{BB962C8B-B14F-4D97-AF65-F5344CB8AC3E}">
        <p14:creationId xmlns:p14="http://schemas.microsoft.com/office/powerpoint/2010/main" val="15977052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B7831A-8211-FBFE-40CC-386BFCBCB1DB}"/>
              </a:ext>
            </a:extLst>
          </p:cNvPr>
          <p:cNvSpPr>
            <a:spLocks noGrp="1"/>
          </p:cNvSpPr>
          <p:nvPr>
            <p:ph type="title"/>
          </p:nvPr>
        </p:nvSpPr>
        <p:spPr/>
        <p:txBody>
          <a:bodyPr/>
          <a:lstStyle/>
          <a:p>
            <a:r>
              <a:rPr lang="es-ES" dirty="0"/>
              <a:t>Vamos paso a paso:</a:t>
            </a:r>
          </a:p>
        </p:txBody>
      </p:sp>
      <p:sp>
        <p:nvSpPr>
          <p:cNvPr id="3" name="Marcador de texto 2">
            <a:extLst>
              <a:ext uri="{FF2B5EF4-FFF2-40B4-BE49-F238E27FC236}">
                <a16:creationId xmlns:a16="http://schemas.microsoft.com/office/drawing/2014/main" id="{62FF6CFC-A5C5-7828-2653-4D0B2C0B0503}"/>
              </a:ext>
            </a:extLst>
          </p:cNvPr>
          <p:cNvSpPr>
            <a:spLocks noGrp="1"/>
          </p:cNvSpPr>
          <p:nvPr>
            <p:ph type="body" idx="1"/>
          </p:nvPr>
        </p:nvSpPr>
        <p:spPr/>
        <p:txBody>
          <a:bodyPr/>
          <a:lstStyle/>
          <a:p>
            <a:pPr algn="ctr"/>
            <a:r>
              <a:rPr lang="es-ES" dirty="0"/>
              <a:t>Ideas relevantes</a:t>
            </a:r>
          </a:p>
        </p:txBody>
      </p:sp>
      <p:sp>
        <p:nvSpPr>
          <p:cNvPr id="4" name="Marcador de contenido 3">
            <a:extLst>
              <a:ext uri="{FF2B5EF4-FFF2-40B4-BE49-F238E27FC236}">
                <a16:creationId xmlns:a16="http://schemas.microsoft.com/office/drawing/2014/main" id="{E90A2F34-9D58-84A7-90A4-7AF2A5F4D9B8}"/>
              </a:ext>
            </a:extLst>
          </p:cNvPr>
          <p:cNvSpPr>
            <a:spLocks noGrp="1"/>
          </p:cNvSpPr>
          <p:nvPr>
            <p:ph sz="half" idx="2"/>
          </p:nvPr>
        </p:nvSpPr>
        <p:spPr/>
        <p:txBody>
          <a:bodyPr>
            <a:normAutofit lnSpcReduction="10000"/>
          </a:bodyPr>
          <a:lstStyle/>
          <a:p>
            <a:pPr marL="0" indent="0" algn="just">
              <a:buNone/>
            </a:pPr>
            <a:r>
              <a:rPr lang="es-ES" dirty="0"/>
              <a:t>Cuando hablamos de “ideas relevantes” no hablamos de todo lo que pueda tener que ver con un autor o corriente concreto, sino de </a:t>
            </a:r>
            <a:r>
              <a:rPr lang="es-ES" b="1" dirty="0"/>
              <a:t>aquello que es relevante para la pregunta que se hace</a:t>
            </a:r>
            <a:r>
              <a:rPr lang="es-ES" dirty="0"/>
              <a:t>. Ojo, no quiere decir que tengáis que poner </a:t>
            </a:r>
            <a:r>
              <a:rPr lang="es-ES" i="1" dirty="0"/>
              <a:t>todo </a:t>
            </a:r>
            <a:r>
              <a:rPr lang="es-ES" dirty="0"/>
              <a:t>lo que pueda ser mínimamente relevante, pero sí todo lo importante para responderlo.</a:t>
            </a:r>
          </a:p>
        </p:txBody>
      </p:sp>
      <p:sp>
        <p:nvSpPr>
          <p:cNvPr id="5" name="Marcador de texto 4">
            <a:extLst>
              <a:ext uri="{FF2B5EF4-FFF2-40B4-BE49-F238E27FC236}">
                <a16:creationId xmlns:a16="http://schemas.microsoft.com/office/drawing/2014/main" id="{024564A6-2219-C061-9D01-83857503C665}"/>
              </a:ext>
            </a:extLst>
          </p:cNvPr>
          <p:cNvSpPr>
            <a:spLocks noGrp="1"/>
          </p:cNvSpPr>
          <p:nvPr>
            <p:ph type="body" sz="quarter" idx="3"/>
          </p:nvPr>
        </p:nvSpPr>
        <p:spPr/>
        <p:txBody>
          <a:bodyPr/>
          <a:lstStyle/>
          <a:p>
            <a:pPr algn="ctr"/>
            <a:r>
              <a:rPr lang="es-ES" dirty="0"/>
              <a:t>Vocabulario filosófico</a:t>
            </a:r>
          </a:p>
        </p:txBody>
      </p:sp>
      <p:sp>
        <p:nvSpPr>
          <p:cNvPr id="6" name="Marcador de contenido 5">
            <a:extLst>
              <a:ext uri="{FF2B5EF4-FFF2-40B4-BE49-F238E27FC236}">
                <a16:creationId xmlns:a16="http://schemas.microsoft.com/office/drawing/2014/main" id="{02F4DB2A-82B5-C1E4-3130-8621FF30C101}"/>
              </a:ext>
            </a:extLst>
          </p:cNvPr>
          <p:cNvSpPr>
            <a:spLocks noGrp="1"/>
          </p:cNvSpPr>
          <p:nvPr>
            <p:ph sz="quarter" idx="4"/>
          </p:nvPr>
        </p:nvSpPr>
        <p:spPr/>
        <p:txBody>
          <a:bodyPr>
            <a:normAutofit lnSpcReduction="10000"/>
          </a:bodyPr>
          <a:lstStyle/>
          <a:p>
            <a:pPr marL="0" indent="0" algn="just">
              <a:buNone/>
            </a:pPr>
            <a:r>
              <a:rPr lang="es-ES" dirty="0"/>
              <a:t>El uso del vocabulario filosófico debe ser también </a:t>
            </a:r>
            <a:r>
              <a:rPr lang="es-ES" b="1" dirty="0"/>
              <a:t>apropiado para el tema</a:t>
            </a:r>
            <a:r>
              <a:rPr lang="es-ES" dirty="0"/>
              <a:t>. Es decir, identificar el tema es identificar qué términos específicos tenéis que usar y definir. No sirve para nada que me expliquéis lo que es la </a:t>
            </a:r>
            <a:r>
              <a:rPr lang="es-ES" i="1" dirty="0"/>
              <a:t>eikasia</a:t>
            </a:r>
            <a:r>
              <a:rPr lang="es-ES" dirty="0"/>
              <a:t> en el tema del helenismo. Insisto en que vale más </a:t>
            </a:r>
            <a:r>
              <a:rPr lang="es-ES" b="1" dirty="0"/>
              <a:t>no usarlo que usarlo mal</a:t>
            </a:r>
            <a:r>
              <a:rPr lang="es-ES" dirty="0"/>
              <a:t>, pero vale mucho más </a:t>
            </a:r>
            <a:r>
              <a:rPr lang="es-ES" b="1" dirty="0"/>
              <a:t>usarlo relativamente bien que no usarlo</a:t>
            </a:r>
            <a:r>
              <a:rPr lang="es-ES" dirty="0"/>
              <a:t>.</a:t>
            </a:r>
          </a:p>
        </p:txBody>
      </p:sp>
    </p:spTree>
    <p:extLst>
      <p:ext uri="{BB962C8B-B14F-4D97-AF65-F5344CB8AC3E}">
        <p14:creationId xmlns:p14="http://schemas.microsoft.com/office/powerpoint/2010/main" val="42128968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DFAE04-9A16-E9A3-FF7B-EDD5A795F147}"/>
              </a:ext>
            </a:extLst>
          </p:cNvPr>
          <p:cNvSpPr>
            <a:spLocks noGrp="1"/>
          </p:cNvSpPr>
          <p:nvPr>
            <p:ph type="title"/>
          </p:nvPr>
        </p:nvSpPr>
        <p:spPr/>
        <p:txBody>
          <a:bodyPr/>
          <a:lstStyle/>
          <a:p>
            <a:r>
              <a:rPr lang="es-ES" dirty="0"/>
              <a:t>Aprovecho para poneros una guía de qué temas llevamos</a:t>
            </a:r>
          </a:p>
        </p:txBody>
      </p:sp>
      <p:graphicFrame>
        <p:nvGraphicFramePr>
          <p:cNvPr id="4" name="Marcador de contenido 3">
            <a:extLst>
              <a:ext uri="{FF2B5EF4-FFF2-40B4-BE49-F238E27FC236}">
                <a16:creationId xmlns:a16="http://schemas.microsoft.com/office/drawing/2014/main" id="{D6CFF960-D692-E366-CDFF-2ECCF2A8A1FA}"/>
              </a:ext>
            </a:extLst>
          </p:cNvPr>
          <p:cNvGraphicFramePr>
            <a:graphicFrameLocks noGrp="1"/>
          </p:cNvGraphicFramePr>
          <p:nvPr>
            <p:ph idx="1"/>
            <p:extLst>
              <p:ext uri="{D42A27DB-BD31-4B8C-83A1-F6EECF244321}">
                <p14:modId xmlns:p14="http://schemas.microsoft.com/office/powerpoint/2010/main" val="41646797"/>
              </p:ext>
            </p:extLst>
          </p:nvPr>
        </p:nvGraphicFramePr>
        <p:xfrm>
          <a:off x="1250950" y="2286000"/>
          <a:ext cx="10179048" cy="3520440"/>
        </p:xfrm>
        <a:graphic>
          <a:graphicData uri="http://schemas.openxmlformats.org/drawingml/2006/table">
            <a:tbl>
              <a:tblPr firstRow="1" bandRow="1">
                <a:tableStyleId>{5C22544A-7EE6-4342-B048-85BDC9FD1C3A}</a:tableStyleId>
              </a:tblPr>
              <a:tblGrid>
                <a:gridCol w="3714242">
                  <a:extLst>
                    <a:ext uri="{9D8B030D-6E8A-4147-A177-3AD203B41FA5}">
                      <a16:colId xmlns:a16="http://schemas.microsoft.com/office/drawing/2014/main" val="552577044"/>
                    </a:ext>
                  </a:extLst>
                </a:gridCol>
                <a:gridCol w="1517904">
                  <a:extLst>
                    <a:ext uri="{9D8B030D-6E8A-4147-A177-3AD203B41FA5}">
                      <a16:colId xmlns:a16="http://schemas.microsoft.com/office/drawing/2014/main" val="3875035773"/>
                    </a:ext>
                  </a:extLst>
                </a:gridCol>
                <a:gridCol w="1033272">
                  <a:extLst>
                    <a:ext uri="{9D8B030D-6E8A-4147-A177-3AD203B41FA5}">
                      <a16:colId xmlns:a16="http://schemas.microsoft.com/office/drawing/2014/main" val="693478164"/>
                    </a:ext>
                  </a:extLst>
                </a:gridCol>
                <a:gridCol w="1271016">
                  <a:extLst>
                    <a:ext uri="{9D8B030D-6E8A-4147-A177-3AD203B41FA5}">
                      <a16:colId xmlns:a16="http://schemas.microsoft.com/office/drawing/2014/main" val="1893899370"/>
                    </a:ext>
                  </a:extLst>
                </a:gridCol>
                <a:gridCol w="1344168">
                  <a:extLst>
                    <a:ext uri="{9D8B030D-6E8A-4147-A177-3AD203B41FA5}">
                      <a16:colId xmlns:a16="http://schemas.microsoft.com/office/drawing/2014/main" val="493567083"/>
                    </a:ext>
                  </a:extLst>
                </a:gridCol>
                <a:gridCol w="1298446">
                  <a:extLst>
                    <a:ext uri="{9D8B030D-6E8A-4147-A177-3AD203B41FA5}">
                      <a16:colId xmlns:a16="http://schemas.microsoft.com/office/drawing/2014/main" val="2139400870"/>
                    </a:ext>
                  </a:extLst>
                </a:gridCol>
              </a:tblGrid>
              <a:tr h="370840">
                <a:tc>
                  <a:txBody>
                    <a:bodyPr/>
                    <a:lstStyle/>
                    <a:p>
                      <a:pPr algn="ctr"/>
                      <a:endParaRPr lang="es-ES" dirty="0"/>
                    </a:p>
                  </a:txBody>
                  <a:tcPr anchor="ctr"/>
                </a:tc>
                <a:tc>
                  <a:txBody>
                    <a:bodyPr/>
                    <a:lstStyle/>
                    <a:p>
                      <a:pPr algn="ctr"/>
                      <a:r>
                        <a:rPr lang="es-ES" sz="1600" dirty="0"/>
                        <a:t>Presocráticos</a:t>
                      </a:r>
                    </a:p>
                  </a:txBody>
                  <a:tcPr anchor="ctr"/>
                </a:tc>
                <a:tc>
                  <a:txBody>
                    <a:bodyPr/>
                    <a:lstStyle/>
                    <a:p>
                      <a:pPr algn="ctr"/>
                      <a:r>
                        <a:rPr lang="es-ES" sz="1600" dirty="0"/>
                        <a:t>Sócrates</a:t>
                      </a:r>
                    </a:p>
                  </a:txBody>
                  <a:tcPr anchor="ctr"/>
                </a:tc>
                <a:tc>
                  <a:txBody>
                    <a:bodyPr/>
                    <a:lstStyle/>
                    <a:p>
                      <a:pPr algn="ctr"/>
                      <a:r>
                        <a:rPr lang="es-ES" sz="1600" dirty="0"/>
                        <a:t>Platón</a:t>
                      </a:r>
                    </a:p>
                  </a:txBody>
                  <a:tcPr anchor="ctr"/>
                </a:tc>
                <a:tc>
                  <a:txBody>
                    <a:bodyPr/>
                    <a:lstStyle/>
                    <a:p>
                      <a:pPr algn="ctr"/>
                      <a:r>
                        <a:rPr lang="es-ES" sz="1600" dirty="0"/>
                        <a:t>Aristóteles</a:t>
                      </a:r>
                    </a:p>
                  </a:txBody>
                  <a:tcPr anchor="ctr"/>
                </a:tc>
                <a:tc>
                  <a:txBody>
                    <a:bodyPr/>
                    <a:lstStyle/>
                    <a:p>
                      <a:pPr algn="ctr"/>
                      <a:r>
                        <a:rPr lang="es-ES" sz="1600" dirty="0"/>
                        <a:t>Helenismo</a:t>
                      </a:r>
                    </a:p>
                  </a:txBody>
                  <a:tcPr anchor="ctr"/>
                </a:tc>
                <a:extLst>
                  <a:ext uri="{0D108BD9-81ED-4DB2-BD59-A6C34878D82A}">
                    <a16:rowId xmlns:a16="http://schemas.microsoft.com/office/drawing/2014/main" val="3500182966"/>
                  </a:ext>
                </a:extLst>
              </a:tr>
              <a:tr h="370840">
                <a:tc>
                  <a:txBody>
                    <a:bodyPr/>
                    <a:lstStyle/>
                    <a:p>
                      <a:pPr algn="ctr"/>
                      <a:r>
                        <a:rPr lang="es-ES" sz="1600" dirty="0"/>
                        <a:t>El problema de la realidad en la filosofía antigua</a:t>
                      </a:r>
                    </a:p>
                  </a:txBody>
                  <a:tcPr anchor="ctr"/>
                </a:tc>
                <a:tc>
                  <a:txBody>
                    <a:bodyPr/>
                    <a:lstStyle/>
                    <a:p>
                      <a:pPr algn="ctr"/>
                      <a:r>
                        <a:rPr lang="es-ES" sz="1600" dirty="0"/>
                        <a:t>Todo*</a:t>
                      </a:r>
                    </a:p>
                  </a:txBody>
                  <a:tcPr anchor="ctr"/>
                </a:tc>
                <a:tc>
                  <a:txBody>
                    <a:bodyPr/>
                    <a:lstStyle/>
                    <a:p>
                      <a:pPr algn="ctr"/>
                      <a:r>
                        <a:rPr lang="es-ES" sz="1600" dirty="0"/>
                        <a:t>-</a:t>
                      </a:r>
                    </a:p>
                  </a:txBody>
                  <a:tcPr anchor="ctr"/>
                </a:tc>
                <a:tc>
                  <a:txBody>
                    <a:bodyPr/>
                    <a:lstStyle/>
                    <a:p>
                      <a:pPr algn="ctr"/>
                      <a:r>
                        <a:rPr lang="es-ES" sz="1600" dirty="0"/>
                        <a:t>Ontología</a:t>
                      </a:r>
                    </a:p>
                  </a:txBody>
                  <a:tcPr anchor="ctr"/>
                </a:tc>
                <a:tc>
                  <a:txBody>
                    <a:bodyPr/>
                    <a:lstStyle/>
                    <a:p>
                      <a:pPr algn="ctr"/>
                      <a:r>
                        <a:rPr lang="es-ES" sz="1600" dirty="0"/>
                        <a:t>Metafísica y física</a:t>
                      </a:r>
                    </a:p>
                  </a:txBody>
                  <a:tcPr anchor="ctr"/>
                </a:tc>
                <a:tc>
                  <a:txBody>
                    <a:bodyPr/>
                    <a:lstStyle/>
                    <a:p>
                      <a:pPr algn="ctr"/>
                      <a:r>
                        <a:rPr lang="es-ES" sz="1600" dirty="0"/>
                        <a:t>-</a:t>
                      </a:r>
                    </a:p>
                  </a:txBody>
                  <a:tcPr anchor="ctr"/>
                </a:tc>
                <a:extLst>
                  <a:ext uri="{0D108BD9-81ED-4DB2-BD59-A6C34878D82A}">
                    <a16:rowId xmlns:a16="http://schemas.microsoft.com/office/drawing/2014/main" val="1059433518"/>
                  </a:ext>
                </a:extLst>
              </a:tr>
              <a:tr h="370840">
                <a:tc>
                  <a:txBody>
                    <a:bodyPr/>
                    <a:lstStyle/>
                    <a:p>
                      <a:pPr algn="ctr"/>
                      <a:r>
                        <a:rPr lang="es-ES" sz="1600" dirty="0"/>
                        <a:t>El problema del conocimiento en la filosofía clásica</a:t>
                      </a:r>
                    </a:p>
                  </a:txBody>
                  <a:tcPr anchor="ctr"/>
                </a:tc>
                <a:tc>
                  <a:txBody>
                    <a:bodyPr/>
                    <a:lstStyle/>
                    <a:p>
                      <a:pPr algn="ctr"/>
                      <a:r>
                        <a:rPr lang="es-ES" sz="1600" dirty="0"/>
                        <a:t>-</a:t>
                      </a:r>
                    </a:p>
                  </a:txBody>
                  <a:tcPr anchor="ctr"/>
                </a:tc>
                <a:tc>
                  <a:txBody>
                    <a:bodyPr/>
                    <a:lstStyle/>
                    <a:p>
                      <a:pPr algn="ctr"/>
                      <a:r>
                        <a:rPr lang="es-ES" sz="1600" dirty="0"/>
                        <a:t>-</a:t>
                      </a:r>
                    </a:p>
                  </a:txBody>
                  <a:tcPr anchor="ctr"/>
                </a:tc>
                <a:tc>
                  <a:txBody>
                    <a:bodyPr/>
                    <a:lstStyle/>
                    <a:p>
                      <a:pPr algn="ctr"/>
                      <a:r>
                        <a:rPr lang="es-ES" sz="1600" dirty="0"/>
                        <a:t>Gnoseología</a:t>
                      </a:r>
                    </a:p>
                  </a:txBody>
                  <a:tcPr anchor="ctr"/>
                </a:tc>
                <a:tc>
                  <a:txBody>
                    <a:bodyPr/>
                    <a:lstStyle/>
                    <a:p>
                      <a:pPr algn="ctr"/>
                      <a:r>
                        <a:rPr lang="es-ES" sz="1600" dirty="0"/>
                        <a:t>Problema del conocimiento</a:t>
                      </a:r>
                    </a:p>
                  </a:txBody>
                  <a:tcPr anchor="ctr"/>
                </a:tc>
                <a:tc>
                  <a:txBody>
                    <a:bodyPr/>
                    <a:lstStyle/>
                    <a:p>
                      <a:pPr algn="ctr"/>
                      <a:r>
                        <a:rPr lang="es-ES" sz="1600" dirty="0"/>
                        <a:t>-</a:t>
                      </a:r>
                    </a:p>
                  </a:txBody>
                  <a:tcPr anchor="ctr"/>
                </a:tc>
                <a:extLst>
                  <a:ext uri="{0D108BD9-81ED-4DB2-BD59-A6C34878D82A}">
                    <a16:rowId xmlns:a16="http://schemas.microsoft.com/office/drawing/2014/main" val="1867779061"/>
                  </a:ext>
                </a:extLst>
              </a:tr>
              <a:tr h="370840">
                <a:tc>
                  <a:txBody>
                    <a:bodyPr/>
                    <a:lstStyle/>
                    <a:p>
                      <a:pPr algn="ctr"/>
                      <a:r>
                        <a:rPr lang="es-ES" sz="1400" dirty="0"/>
                        <a:t>El giro antropológico en la filosofía de la Atenas de Pericles y el papel de la mujer en la cultura y la filosofía griega</a:t>
                      </a:r>
                    </a:p>
                  </a:txBody>
                  <a:tcPr anchor="ctr"/>
                </a:tc>
                <a:tc>
                  <a:txBody>
                    <a:bodyPr/>
                    <a:lstStyle/>
                    <a:p>
                      <a:pPr algn="ctr"/>
                      <a:r>
                        <a:rPr lang="es-ES" sz="1600" dirty="0"/>
                        <a:t>-</a:t>
                      </a:r>
                    </a:p>
                  </a:txBody>
                  <a:tcPr anchor="ctr"/>
                </a:tc>
                <a:tc>
                  <a:txBody>
                    <a:bodyPr/>
                    <a:lstStyle/>
                    <a:p>
                      <a:pPr algn="ctr"/>
                      <a:r>
                        <a:rPr lang="es-ES" sz="1600" dirty="0"/>
                        <a:t>Contexto histórico</a:t>
                      </a:r>
                    </a:p>
                  </a:txBody>
                  <a:tcPr anchor="ctr"/>
                </a:tc>
                <a:tc>
                  <a:txBody>
                    <a:bodyPr/>
                    <a:lstStyle/>
                    <a:p>
                      <a:pPr algn="ctr"/>
                      <a:r>
                        <a:rPr lang="es-ES" sz="1600" dirty="0"/>
                        <a:t>-</a:t>
                      </a:r>
                    </a:p>
                  </a:txBody>
                  <a:tcPr anchor="ctr"/>
                </a:tc>
                <a:tc>
                  <a:txBody>
                    <a:bodyPr/>
                    <a:lstStyle/>
                    <a:p>
                      <a:pPr algn="ctr"/>
                      <a:r>
                        <a:rPr lang="es-ES" sz="1600" dirty="0"/>
                        <a:t>-</a:t>
                      </a:r>
                    </a:p>
                  </a:txBody>
                  <a:tcPr anchor="ctr"/>
                </a:tc>
                <a:tc>
                  <a:txBody>
                    <a:bodyPr/>
                    <a:lstStyle/>
                    <a:p>
                      <a:pPr algn="ctr"/>
                      <a:r>
                        <a:rPr lang="es-ES" sz="1600" dirty="0"/>
                        <a:t>-</a:t>
                      </a:r>
                    </a:p>
                  </a:txBody>
                  <a:tcPr anchor="ctr"/>
                </a:tc>
                <a:extLst>
                  <a:ext uri="{0D108BD9-81ED-4DB2-BD59-A6C34878D82A}">
                    <a16:rowId xmlns:a16="http://schemas.microsoft.com/office/drawing/2014/main" val="2031914355"/>
                  </a:ext>
                </a:extLst>
              </a:tr>
              <a:tr h="370840">
                <a:tc>
                  <a:txBody>
                    <a:bodyPr/>
                    <a:lstStyle/>
                    <a:p>
                      <a:pPr algn="ctr"/>
                      <a:r>
                        <a:rPr lang="es-ES" sz="1400" dirty="0"/>
                        <a:t>El método y el intelectualismo socrático y el debate ético de la filosofía clásica</a:t>
                      </a:r>
                    </a:p>
                  </a:txBody>
                  <a:tcPr anchor="ctr"/>
                </a:tc>
                <a:tc>
                  <a:txBody>
                    <a:bodyPr/>
                    <a:lstStyle/>
                    <a:p>
                      <a:pPr algn="ctr"/>
                      <a:r>
                        <a:rPr lang="es-ES" sz="1600" dirty="0"/>
                        <a:t>-</a:t>
                      </a:r>
                    </a:p>
                  </a:txBody>
                  <a:tcPr anchor="ctr"/>
                </a:tc>
                <a:tc>
                  <a:txBody>
                    <a:bodyPr/>
                    <a:lstStyle/>
                    <a:p>
                      <a:pPr algn="ctr"/>
                      <a:r>
                        <a:rPr lang="es-ES" sz="1600" dirty="0"/>
                        <a:t>Todo</a:t>
                      </a:r>
                    </a:p>
                  </a:txBody>
                  <a:tcPr anchor="ctr"/>
                </a:tc>
                <a:tc>
                  <a:txBody>
                    <a:bodyPr/>
                    <a:lstStyle/>
                    <a:p>
                      <a:pPr algn="ctr"/>
                      <a:r>
                        <a:rPr lang="es-ES" sz="1600" dirty="0"/>
                        <a:t>-</a:t>
                      </a:r>
                    </a:p>
                  </a:txBody>
                  <a:tcPr anchor="ctr"/>
                </a:tc>
                <a:tc>
                  <a:txBody>
                    <a:bodyPr/>
                    <a:lstStyle/>
                    <a:p>
                      <a:pPr algn="ctr"/>
                      <a:r>
                        <a:rPr lang="es-ES" sz="1600" dirty="0"/>
                        <a:t>-</a:t>
                      </a:r>
                    </a:p>
                  </a:txBody>
                  <a:tcPr anchor="ctr"/>
                </a:tc>
                <a:tc>
                  <a:txBody>
                    <a:bodyPr/>
                    <a:lstStyle/>
                    <a:p>
                      <a:pPr algn="ctr"/>
                      <a:r>
                        <a:rPr lang="es-ES" sz="1600" dirty="0"/>
                        <a:t>-</a:t>
                      </a:r>
                    </a:p>
                  </a:txBody>
                  <a:tcPr anchor="ctr"/>
                </a:tc>
                <a:extLst>
                  <a:ext uri="{0D108BD9-81ED-4DB2-BD59-A6C34878D82A}">
                    <a16:rowId xmlns:a16="http://schemas.microsoft.com/office/drawing/2014/main" val="2386554350"/>
                  </a:ext>
                </a:extLst>
              </a:tr>
              <a:tr h="370840">
                <a:tc>
                  <a:txBody>
                    <a:bodyPr/>
                    <a:lstStyle/>
                    <a:p>
                      <a:pPr algn="ctr"/>
                      <a:r>
                        <a:rPr lang="es-ES" i="1" dirty="0"/>
                        <a:t>Polis</a:t>
                      </a:r>
                      <a:r>
                        <a:rPr lang="es-ES" i="0" dirty="0"/>
                        <a:t> y justicia en la filosofía clásica</a:t>
                      </a:r>
                      <a:endParaRPr lang="es-ES" i="1" dirty="0"/>
                    </a:p>
                  </a:txBody>
                  <a:tcPr anchor="ctr"/>
                </a:tc>
                <a:tc>
                  <a:txBody>
                    <a:bodyPr/>
                    <a:lstStyle/>
                    <a:p>
                      <a:pPr algn="ctr"/>
                      <a:r>
                        <a:rPr lang="es-ES" sz="1600" dirty="0"/>
                        <a:t>-</a:t>
                      </a:r>
                    </a:p>
                  </a:txBody>
                  <a:tcPr anchor="ctr"/>
                </a:tc>
                <a:tc>
                  <a:txBody>
                    <a:bodyPr/>
                    <a:lstStyle/>
                    <a:p>
                      <a:pPr algn="ctr"/>
                      <a:r>
                        <a:rPr lang="es-ES" sz="1600" dirty="0"/>
                        <a:t>-</a:t>
                      </a:r>
                    </a:p>
                  </a:txBody>
                  <a:tcPr anchor="ctr"/>
                </a:tc>
                <a:tc>
                  <a:txBody>
                    <a:bodyPr/>
                    <a:lstStyle/>
                    <a:p>
                      <a:pPr algn="ctr"/>
                      <a:r>
                        <a:rPr lang="es-ES" sz="1600" dirty="0"/>
                        <a:t>Política</a:t>
                      </a:r>
                    </a:p>
                  </a:txBody>
                  <a:tcPr anchor="ctr"/>
                </a:tc>
                <a:tc>
                  <a:txBody>
                    <a:bodyPr/>
                    <a:lstStyle/>
                    <a:p>
                      <a:pPr algn="ctr"/>
                      <a:r>
                        <a:rPr lang="es-ES" sz="1600" dirty="0"/>
                        <a:t>Política</a:t>
                      </a:r>
                    </a:p>
                  </a:txBody>
                  <a:tcPr anchor="ctr"/>
                </a:tc>
                <a:tc>
                  <a:txBody>
                    <a:bodyPr/>
                    <a:lstStyle/>
                    <a:p>
                      <a:pPr algn="ctr"/>
                      <a:r>
                        <a:rPr lang="es-ES" sz="1600" dirty="0"/>
                        <a:t>-</a:t>
                      </a:r>
                    </a:p>
                  </a:txBody>
                  <a:tcPr anchor="ctr"/>
                </a:tc>
                <a:extLst>
                  <a:ext uri="{0D108BD9-81ED-4DB2-BD59-A6C34878D82A}">
                    <a16:rowId xmlns:a16="http://schemas.microsoft.com/office/drawing/2014/main" val="4247581867"/>
                  </a:ext>
                </a:extLst>
              </a:tr>
              <a:tr h="370840">
                <a:tc>
                  <a:txBody>
                    <a:bodyPr/>
                    <a:lstStyle/>
                    <a:p>
                      <a:pPr algn="ctr"/>
                      <a:r>
                        <a:rPr lang="es-ES" dirty="0"/>
                        <a:t>Las propuestas éticas helenísticas</a:t>
                      </a:r>
                    </a:p>
                  </a:txBody>
                  <a:tcPr anchor="ctr"/>
                </a:tc>
                <a:tc>
                  <a:txBody>
                    <a:bodyPr/>
                    <a:lstStyle/>
                    <a:p>
                      <a:pPr algn="ctr"/>
                      <a:r>
                        <a:rPr lang="es-ES" sz="1600" dirty="0"/>
                        <a:t>-</a:t>
                      </a:r>
                    </a:p>
                  </a:txBody>
                  <a:tcPr anchor="ctr"/>
                </a:tc>
                <a:tc>
                  <a:txBody>
                    <a:bodyPr/>
                    <a:lstStyle/>
                    <a:p>
                      <a:pPr algn="ctr"/>
                      <a:r>
                        <a:rPr lang="es-ES" sz="1600" dirty="0"/>
                        <a:t>-</a:t>
                      </a:r>
                    </a:p>
                  </a:txBody>
                  <a:tcPr anchor="ctr"/>
                </a:tc>
                <a:tc>
                  <a:txBody>
                    <a:bodyPr/>
                    <a:lstStyle/>
                    <a:p>
                      <a:pPr algn="ctr"/>
                      <a:r>
                        <a:rPr lang="es-ES" sz="1600" dirty="0"/>
                        <a:t>-</a:t>
                      </a:r>
                    </a:p>
                  </a:txBody>
                  <a:tcPr anchor="ctr"/>
                </a:tc>
                <a:tc>
                  <a:txBody>
                    <a:bodyPr/>
                    <a:lstStyle/>
                    <a:p>
                      <a:pPr algn="ctr"/>
                      <a:r>
                        <a:rPr lang="es-ES" sz="1600" dirty="0"/>
                        <a:t>-</a:t>
                      </a:r>
                    </a:p>
                  </a:txBody>
                  <a:tcPr anchor="ctr"/>
                </a:tc>
                <a:tc>
                  <a:txBody>
                    <a:bodyPr/>
                    <a:lstStyle/>
                    <a:p>
                      <a:pPr algn="ctr"/>
                      <a:r>
                        <a:rPr lang="es-ES" sz="1600" dirty="0"/>
                        <a:t>Todo</a:t>
                      </a:r>
                    </a:p>
                  </a:txBody>
                  <a:tcPr anchor="ctr"/>
                </a:tc>
                <a:extLst>
                  <a:ext uri="{0D108BD9-81ED-4DB2-BD59-A6C34878D82A}">
                    <a16:rowId xmlns:a16="http://schemas.microsoft.com/office/drawing/2014/main" val="1085841276"/>
                  </a:ext>
                </a:extLst>
              </a:tr>
            </a:tbl>
          </a:graphicData>
        </a:graphic>
      </p:graphicFrame>
      <p:sp>
        <p:nvSpPr>
          <p:cNvPr id="5" name="CuadroTexto 4">
            <a:extLst>
              <a:ext uri="{FF2B5EF4-FFF2-40B4-BE49-F238E27FC236}">
                <a16:creationId xmlns:a16="http://schemas.microsoft.com/office/drawing/2014/main" id="{3166C01E-A30D-A8C5-39D1-06CE7C7C4D3B}"/>
              </a:ext>
            </a:extLst>
          </p:cNvPr>
          <p:cNvSpPr txBox="1"/>
          <p:nvPr/>
        </p:nvSpPr>
        <p:spPr>
          <a:xfrm>
            <a:off x="1250950" y="5829284"/>
            <a:ext cx="10179048" cy="646331"/>
          </a:xfrm>
          <a:prstGeom prst="rect">
            <a:avLst/>
          </a:prstGeom>
          <a:noFill/>
        </p:spPr>
        <p:txBody>
          <a:bodyPr wrap="square" rtlCol="0">
            <a:spAutoFit/>
          </a:bodyPr>
          <a:lstStyle/>
          <a:p>
            <a:pPr algn="just"/>
            <a:r>
              <a:rPr lang="es-ES" dirty="0"/>
              <a:t>*No hace falta poner </a:t>
            </a:r>
            <a:r>
              <a:rPr lang="es-ES" b="1" dirty="0"/>
              <a:t>absolutamente todos</a:t>
            </a:r>
            <a:r>
              <a:rPr lang="es-ES" dirty="0"/>
              <a:t> los presocráticos. Tan solo los que os venga bien para el desarrollo que queráis hacer. Recordad que este ejercicio os debería ocupar no más de </a:t>
            </a:r>
            <a:r>
              <a:rPr lang="es-ES" b="1" dirty="0"/>
              <a:t>cara y media</a:t>
            </a:r>
            <a:r>
              <a:rPr lang="es-ES" dirty="0"/>
              <a:t>.</a:t>
            </a:r>
          </a:p>
        </p:txBody>
      </p:sp>
    </p:spTree>
    <p:extLst>
      <p:ext uri="{BB962C8B-B14F-4D97-AF65-F5344CB8AC3E}">
        <p14:creationId xmlns:p14="http://schemas.microsoft.com/office/powerpoint/2010/main" val="17412911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8BB40A-1459-460B-E05B-D7FE5538FB3E}"/>
              </a:ext>
            </a:extLst>
          </p:cNvPr>
          <p:cNvSpPr>
            <a:spLocks noGrp="1"/>
          </p:cNvSpPr>
          <p:nvPr>
            <p:ph type="title"/>
          </p:nvPr>
        </p:nvSpPr>
        <p:spPr/>
        <p:txBody>
          <a:bodyPr/>
          <a:lstStyle/>
          <a:p>
            <a:r>
              <a:rPr lang="es-ES" dirty="0"/>
              <a:t>Dicho esto, continuamos:</a:t>
            </a:r>
          </a:p>
        </p:txBody>
      </p:sp>
      <p:sp>
        <p:nvSpPr>
          <p:cNvPr id="3" name="Marcador de texto 2">
            <a:extLst>
              <a:ext uri="{FF2B5EF4-FFF2-40B4-BE49-F238E27FC236}">
                <a16:creationId xmlns:a16="http://schemas.microsoft.com/office/drawing/2014/main" id="{1C8918E8-8554-B28E-C78A-E38EB4F89CBE}"/>
              </a:ext>
            </a:extLst>
          </p:cNvPr>
          <p:cNvSpPr>
            <a:spLocks noGrp="1"/>
          </p:cNvSpPr>
          <p:nvPr>
            <p:ph type="body" idx="1"/>
          </p:nvPr>
        </p:nvSpPr>
        <p:spPr/>
        <p:txBody>
          <a:bodyPr/>
          <a:lstStyle/>
          <a:p>
            <a:r>
              <a:rPr lang="es-ES" dirty="0"/>
              <a:t>Estructura, organización y claridad</a:t>
            </a:r>
          </a:p>
        </p:txBody>
      </p:sp>
      <p:sp>
        <p:nvSpPr>
          <p:cNvPr id="4" name="Marcador de contenido 3">
            <a:extLst>
              <a:ext uri="{FF2B5EF4-FFF2-40B4-BE49-F238E27FC236}">
                <a16:creationId xmlns:a16="http://schemas.microsoft.com/office/drawing/2014/main" id="{000BD981-2499-2E62-DE48-A604B6153E30}"/>
              </a:ext>
            </a:extLst>
          </p:cNvPr>
          <p:cNvSpPr>
            <a:spLocks noGrp="1"/>
          </p:cNvSpPr>
          <p:nvPr>
            <p:ph sz="half" idx="2"/>
          </p:nvPr>
        </p:nvSpPr>
        <p:spPr>
          <a:xfrm>
            <a:off x="1257300" y="2909102"/>
            <a:ext cx="4800600" cy="3281386"/>
          </a:xfrm>
        </p:spPr>
        <p:txBody>
          <a:bodyPr>
            <a:noAutofit/>
          </a:bodyPr>
          <a:lstStyle/>
          <a:p>
            <a:pPr marL="0" indent="0">
              <a:buNone/>
            </a:pPr>
            <a:r>
              <a:rPr lang="es-ES" sz="1500" dirty="0"/>
              <a:t>La estructura de este tipo de ejercicios ya la conocéis:</a:t>
            </a:r>
          </a:p>
          <a:p>
            <a:pPr marL="0" indent="0" algn="just">
              <a:buNone/>
            </a:pPr>
            <a:r>
              <a:rPr lang="es-ES" sz="1500" u="sng" dirty="0"/>
              <a:t>Introducción</a:t>
            </a:r>
            <a:r>
              <a:rPr lang="es-ES" sz="1500" dirty="0"/>
              <a:t>: Explicad </a:t>
            </a:r>
            <a:r>
              <a:rPr lang="es-ES" sz="1500" b="1" dirty="0"/>
              <a:t>por qué</a:t>
            </a:r>
            <a:r>
              <a:rPr lang="es-ES" sz="1500" dirty="0"/>
              <a:t> habéis elegido el tema que habéis elegido. Si se os pregunta por la realidad y queréis hablar de Aristóteles, contad por qué Aristóteles y no Platón.</a:t>
            </a:r>
          </a:p>
          <a:p>
            <a:pPr marL="0" indent="0" algn="just">
              <a:buNone/>
            </a:pPr>
            <a:r>
              <a:rPr lang="es-ES" sz="1500" u="sng" dirty="0"/>
              <a:t>Desarrollo</a:t>
            </a:r>
            <a:r>
              <a:rPr lang="es-ES" sz="1500" dirty="0"/>
              <a:t>: Contad el tema como tal. Aseguraos de incluir el vocabulario y los ejemplos aquí. Sed concretos y concisos, no queréis alargaros demasiado.</a:t>
            </a:r>
          </a:p>
          <a:p>
            <a:pPr marL="0" indent="0" algn="just">
              <a:buNone/>
            </a:pPr>
            <a:r>
              <a:rPr lang="es-ES" sz="1500" u="sng" dirty="0"/>
              <a:t>Conclusión</a:t>
            </a:r>
            <a:r>
              <a:rPr lang="es-ES" sz="1500" dirty="0"/>
              <a:t>: ¿Qué conclusiones sacáis del tema? ¿Es una explicación suficiente del problema? ¿Se puede debatir? Intentad que quede </a:t>
            </a:r>
            <a:r>
              <a:rPr lang="es-ES" sz="1500" b="1" dirty="0"/>
              <a:t>cerrado</a:t>
            </a:r>
            <a:r>
              <a:rPr lang="es-ES" sz="1500" dirty="0"/>
              <a:t>, eso sí, que no parezca que vais a seguir escribiendo.</a:t>
            </a:r>
            <a:endParaRPr lang="es-ES" sz="1500" u="sng" dirty="0"/>
          </a:p>
        </p:txBody>
      </p:sp>
      <p:sp>
        <p:nvSpPr>
          <p:cNvPr id="5" name="Marcador de texto 4">
            <a:extLst>
              <a:ext uri="{FF2B5EF4-FFF2-40B4-BE49-F238E27FC236}">
                <a16:creationId xmlns:a16="http://schemas.microsoft.com/office/drawing/2014/main" id="{29F663E5-6ED3-EFD5-86E1-AD75CBD709A7}"/>
              </a:ext>
            </a:extLst>
          </p:cNvPr>
          <p:cNvSpPr>
            <a:spLocks noGrp="1"/>
          </p:cNvSpPr>
          <p:nvPr>
            <p:ph type="body" sz="quarter" idx="3"/>
          </p:nvPr>
        </p:nvSpPr>
        <p:spPr/>
        <p:txBody>
          <a:bodyPr/>
          <a:lstStyle/>
          <a:p>
            <a:r>
              <a:rPr lang="es-ES" dirty="0"/>
              <a:t>Ejemplos</a:t>
            </a:r>
          </a:p>
        </p:txBody>
      </p:sp>
      <p:sp>
        <p:nvSpPr>
          <p:cNvPr id="6" name="Marcador de contenido 5">
            <a:extLst>
              <a:ext uri="{FF2B5EF4-FFF2-40B4-BE49-F238E27FC236}">
                <a16:creationId xmlns:a16="http://schemas.microsoft.com/office/drawing/2014/main" id="{DCCD2396-1374-DA2E-6629-995F881755A3}"/>
              </a:ext>
            </a:extLst>
          </p:cNvPr>
          <p:cNvSpPr>
            <a:spLocks noGrp="1"/>
          </p:cNvSpPr>
          <p:nvPr>
            <p:ph sz="quarter" idx="4"/>
          </p:nvPr>
        </p:nvSpPr>
        <p:spPr>
          <a:xfrm>
            <a:off x="6633864" y="2909102"/>
            <a:ext cx="4800600" cy="3281386"/>
          </a:xfrm>
        </p:spPr>
        <p:txBody>
          <a:bodyPr>
            <a:normAutofit fontScale="92500" lnSpcReduction="20000"/>
          </a:bodyPr>
          <a:lstStyle/>
          <a:p>
            <a:pPr marL="0" indent="0" algn="just">
              <a:buNone/>
            </a:pPr>
            <a:r>
              <a:rPr lang="es-ES" dirty="0"/>
              <a:t>Es aquí donde os desmarcáis de otras personas que hayan escogido el mismo tema, y la razón principal por la que os recomiendo que estudiéis escribiéndoos los temas. Los ejemplos deben ser </a:t>
            </a:r>
            <a:r>
              <a:rPr lang="es-ES" b="1" dirty="0"/>
              <a:t>vuestros</a:t>
            </a:r>
            <a:r>
              <a:rPr lang="es-ES" dirty="0"/>
              <a:t> en la medida de lo posible, que os sirvan a vosotros para ilustrar y explicar los argumentos de los filósofos que estáis empleando. Por supuesto, </a:t>
            </a:r>
            <a:r>
              <a:rPr lang="es-ES" b="1" dirty="0"/>
              <a:t>vale más usar un ejemplo genérico que no usar ninguno</a:t>
            </a:r>
            <a:r>
              <a:rPr lang="es-ES" dirty="0"/>
              <a:t>; pero es mucho mejor que seáis capaces de inventaros los vuestros, siempre y cuando cumplan bien su función.</a:t>
            </a:r>
          </a:p>
        </p:txBody>
      </p:sp>
    </p:spTree>
    <p:extLst>
      <p:ext uri="{BB962C8B-B14F-4D97-AF65-F5344CB8AC3E}">
        <p14:creationId xmlns:p14="http://schemas.microsoft.com/office/powerpoint/2010/main" val="39590485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852245-5484-2BDD-9A60-C6CBACA69AF1}"/>
              </a:ext>
            </a:extLst>
          </p:cNvPr>
          <p:cNvSpPr>
            <a:spLocks noGrp="1"/>
          </p:cNvSpPr>
          <p:nvPr>
            <p:ph type="title"/>
          </p:nvPr>
        </p:nvSpPr>
        <p:spPr/>
        <p:txBody>
          <a:bodyPr>
            <a:normAutofit/>
          </a:bodyPr>
          <a:lstStyle/>
          <a:p>
            <a:r>
              <a:rPr lang="es-ES" dirty="0"/>
              <a:t>Vamos a poner un caso práctico con la metafísica de Aristóteles</a:t>
            </a:r>
          </a:p>
        </p:txBody>
      </p:sp>
      <p:sp>
        <p:nvSpPr>
          <p:cNvPr id="3" name="Marcador de texto 2">
            <a:extLst>
              <a:ext uri="{FF2B5EF4-FFF2-40B4-BE49-F238E27FC236}">
                <a16:creationId xmlns:a16="http://schemas.microsoft.com/office/drawing/2014/main" id="{78E75FFD-5051-622B-9A5F-EC40C4DF1002}"/>
              </a:ext>
            </a:extLst>
          </p:cNvPr>
          <p:cNvSpPr>
            <a:spLocks noGrp="1"/>
          </p:cNvSpPr>
          <p:nvPr>
            <p:ph type="body" idx="1"/>
          </p:nvPr>
        </p:nvSpPr>
        <p:spPr/>
        <p:txBody>
          <a:bodyPr/>
          <a:lstStyle/>
          <a:p>
            <a:r>
              <a:rPr lang="es-ES" dirty="0"/>
              <a:t>Ejemplo genérico</a:t>
            </a:r>
          </a:p>
        </p:txBody>
      </p:sp>
      <p:sp>
        <p:nvSpPr>
          <p:cNvPr id="4" name="Marcador de contenido 3">
            <a:extLst>
              <a:ext uri="{FF2B5EF4-FFF2-40B4-BE49-F238E27FC236}">
                <a16:creationId xmlns:a16="http://schemas.microsoft.com/office/drawing/2014/main" id="{4296257B-B7CC-487F-9234-BE85DACD6760}"/>
              </a:ext>
            </a:extLst>
          </p:cNvPr>
          <p:cNvSpPr>
            <a:spLocks noGrp="1"/>
          </p:cNvSpPr>
          <p:nvPr>
            <p:ph sz="half" idx="2"/>
          </p:nvPr>
        </p:nvSpPr>
        <p:spPr>
          <a:xfrm>
            <a:off x="1257300" y="2909102"/>
            <a:ext cx="4800600" cy="3153370"/>
          </a:xfrm>
        </p:spPr>
        <p:txBody>
          <a:bodyPr>
            <a:normAutofit fontScale="77500" lnSpcReduction="20000"/>
          </a:bodyPr>
          <a:lstStyle/>
          <a:p>
            <a:pPr marL="0" indent="0" algn="just">
              <a:buNone/>
            </a:pPr>
            <a:r>
              <a:rPr lang="es-ES" i="1" dirty="0"/>
              <a:t>Aristóteles empleaba las categorías para explicar los diferentes modos en que algo puede “ser”, por ejemplo, si aplicamos las categorías de lugar, situación y posesión a un caballo, podemos decir que:</a:t>
            </a:r>
          </a:p>
          <a:p>
            <a:pPr algn="just"/>
            <a:r>
              <a:rPr lang="es-ES" i="1" dirty="0"/>
              <a:t>El caballo es asturiano (o está en Asturias).</a:t>
            </a:r>
          </a:p>
          <a:p>
            <a:pPr algn="just"/>
            <a:r>
              <a:rPr lang="es-ES" i="1" dirty="0"/>
              <a:t>El caballo está enfermo.</a:t>
            </a:r>
          </a:p>
          <a:p>
            <a:pPr algn="just"/>
            <a:r>
              <a:rPr lang="es-ES" i="1" dirty="0"/>
              <a:t>El caballo es mío.</a:t>
            </a:r>
          </a:p>
          <a:p>
            <a:pPr marL="0" indent="0" algn="just">
              <a:buNone/>
            </a:pPr>
            <a:r>
              <a:rPr lang="es-ES" i="1" dirty="0"/>
              <a:t>Sin embargo, ninguna de estas tres categorías es determinante para definir qué es exactamente el caballo; no explican la esencia, la </a:t>
            </a:r>
            <a:r>
              <a:rPr lang="es-ES" i="1" u="sng" dirty="0"/>
              <a:t>sustancia</a:t>
            </a:r>
            <a:r>
              <a:rPr lang="es-ES" dirty="0"/>
              <a:t>, del animal.</a:t>
            </a:r>
            <a:endParaRPr lang="es-ES" i="1" dirty="0"/>
          </a:p>
        </p:txBody>
      </p:sp>
      <p:sp>
        <p:nvSpPr>
          <p:cNvPr id="5" name="Marcador de texto 4">
            <a:extLst>
              <a:ext uri="{FF2B5EF4-FFF2-40B4-BE49-F238E27FC236}">
                <a16:creationId xmlns:a16="http://schemas.microsoft.com/office/drawing/2014/main" id="{941C18E5-E213-E3D9-D873-C03CF6278427}"/>
              </a:ext>
            </a:extLst>
          </p:cNvPr>
          <p:cNvSpPr>
            <a:spLocks noGrp="1"/>
          </p:cNvSpPr>
          <p:nvPr>
            <p:ph type="body" sz="quarter" idx="3"/>
          </p:nvPr>
        </p:nvSpPr>
        <p:spPr/>
        <p:txBody>
          <a:bodyPr/>
          <a:lstStyle/>
          <a:p>
            <a:r>
              <a:rPr lang="es-ES" dirty="0"/>
              <a:t>Ejemplo personal</a:t>
            </a:r>
          </a:p>
        </p:txBody>
      </p:sp>
      <p:sp>
        <p:nvSpPr>
          <p:cNvPr id="6" name="Marcador de contenido 5">
            <a:extLst>
              <a:ext uri="{FF2B5EF4-FFF2-40B4-BE49-F238E27FC236}">
                <a16:creationId xmlns:a16="http://schemas.microsoft.com/office/drawing/2014/main" id="{18ED7EF6-84C5-944E-B18A-ADD96E79E94B}"/>
              </a:ext>
            </a:extLst>
          </p:cNvPr>
          <p:cNvSpPr>
            <a:spLocks noGrp="1"/>
          </p:cNvSpPr>
          <p:nvPr>
            <p:ph sz="quarter" idx="4"/>
          </p:nvPr>
        </p:nvSpPr>
        <p:spPr>
          <a:xfrm>
            <a:off x="6633864" y="2909102"/>
            <a:ext cx="4800600" cy="3153370"/>
          </a:xfrm>
        </p:spPr>
        <p:txBody>
          <a:bodyPr>
            <a:normAutofit fontScale="77500" lnSpcReduction="20000"/>
          </a:bodyPr>
          <a:lstStyle/>
          <a:p>
            <a:pPr marL="0" indent="0" algn="just">
              <a:buNone/>
            </a:pPr>
            <a:r>
              <a:rPr lang="es-ES" i="1" dirty="0"/>
              <a:t>Aristóteles empleaba las categorías para explicar los diferentes modos en que algo puede “ser”, pero siendo claro en que solo la primera de ellas, la de sustancia, es la que es determinante para que algo sea.</a:t>
            </a:r>
          </a:p>
          <a:p>
            <a:pPr marL="0" indent="0" algn="just">
              <a:buNone/>
            </a:pPr>
            <a:r>
              <a:rPr lang="es-ES" i="1" dirty="0"/>
              <a:t>Esto puede resultar muy confuso, pero hay una forma muy sencilla de ilustrarlo: las categorías gramaticales de la lengua castellana. Si nos fijamos bien, podemos definir que “sustancia” es todo aquello que se puede analizar morfológicamente como un sustantivo, valga redundancia. La categoría de lugar, al final, se traducirá en un adverbio; la de situación en un adjetivo, y la de posesión en un pronombre. Tu sustancia, </a:t>
            </a:r>
            <a:r>
              <a:rPr lang="es-ES" i="1" u="sng" dirty="0"/>
              <a:t>lo que eres</a:t>
            </a:r>
            <a:r>
              <a:rPr lang="es-ES" i="1" dirty="0"/>
              <a:t>, es en conclusión aquello que te da nombre.</a:t>
            </a:r>
          </a:p>
        </p:txBody>
      </p:sp>
    </p:spTree>
    <p:extLst>
      <p:ext uri="{BB962C8B-B14F-4D97-AF65-F5344CB8AC3E}">
        <p14:creationId xmlns:p14="http://schemas.microsoft.com/office/powerpoint/2010/main" val="6833226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C139C4-0C5F-CD94-6841-824CB29F8542}"/>
              </a:ext>
            </a:extLst>
          </p:cNvPr>
          <p:cNvSpPr>
            <a:spLocks noGrp="1"/>
          </p:cNvSpPr>
          <p:nvPr>
            <p:ph type="title"/>
          </p:nvPr>
        </p:nvSpPr>
        <p:spPr>
          <a:xfrm>
            <a:off x="1251678" y="382384"/>
            <a:ext cx="10178322" cy="5762384"/>
          </a:xfrm>
        </p:spPr>
        <p:txBody>
          <a:bodyPr>
            <a:normAutofit/>
          </a:bodyPr>
          <a:lstStyle/>
          <a:p>
            <a:r>
              <a:rPr lang="es-ES" dirty="0"/>
              <a:t>La filosofía es un saber trasversal, ¡así que no tengáis miedo en mezclarla con otras materias que se os den bien u os gusten, o con aquellas cosas que os gustan en general para buscar ejemplos!</a:t>
            </a:r>
          </a:p>
        </p:txBody>
      </p:sp>
    </p:spTree>
    <p:extLst>
      <p:ext uri="{BB962C8B-B14F-4D97-AF65-F5344CB8AC3E}">
        <p14:creationId xmlns:p14="http://schemas.microsoft.com/office/powerpoint/2010/main" val="32170122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BD65B5-D8FC-D4B5-ED63-53DA813F8C7C}"/>
              </a:ext>
            </a:extLst>
          </p:cNvPr>
          <p:cNvSpPr>
            <a:spLocks noGrp="1"/>
          </p:cNvSpPr>
          <p:nvPr>
            <p:ph type="title"/>
          </p:nvPr>
        </p:nvSpPr>
        <p:spPr/>
        <p:txBody>
          <a:bodyPr/>
          <a:lstStyle/>
          <a:p>
            <a:r>
              <a:rPr lang="es-ES" dirty="0"/>
              <a:t>Ejercicio 3</a:t>
            </a:r>
          </a:p>
        </p:txBody>
      </p:sp>
      <p:sp>
        <p:nvSpPr>
          <p:cNvPr id="3" name="Marcador de texto 2">
            <a:extLst>
              <a:ext uri="{FF2B5EF4-FFF2-40B4-BE49-F238E27FC236}">
                <a16:creationId xmlns:a16="http://schemas.microsoft.com/office/drawing/2014/main" id="{90D62874-5EB1-A611-7977-B628C75A416A}"/>
              </a:ext>
            </a:extLst>
          </p:cNvPr>
          <p:cNvSpPr>
            <a:spLocks noGrp="1"/>
          </p:cNvSpPr>
          <p:nvPr>
            <p:ph type="body" idx="1"/>
          </p:nvPr>
        </p:nvSpPr>
        <p:spPr/>
        <p:txBody>
          <a:bodyPr/>
          <a:lstStyle/>
          <a:p>
            <a:r>
              <a:rPr lang="es-ES" dirty="0"/>
              <a:t>Disertación</a:t>
            </a:r>
          </a:p>
        </p:txBody>
      </p:sp>
    </p:spTree>
    <p:extLst>
      <p:ext uri="{BB962C8B-B14F-4D97-AF65-F5344CB8AC3E}">
        <p14:creationId xmlns:p14="http://schemas.microsoft.com/office/powerpoint/2010/main" val="20555284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3C73F9-01A3-69F7-D7D7-27A6FD9C9235}"/>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D4D415A-EE26-2055-6B14-E5C8470A546C}"/>
              </a:ext>
            </a:extLst>
          </p:cNvPr>
          <p:cNvSpPr>
            <a:spLocks noGrp="1"/>
          </p:cNvSpPr>
          <p:nvPr>
            <p:ph type="title"/>
          </p:nvPr>
        </p:nvSpPr>
        <p:spPr/>
        <p:txBody>
          <a:bodyPr/>
          <a:lstStyle/>
          <a:p>
            <a:r>
              <a:rPr lang="es-ES" dirty="0"/>
              <a:t>Este ejercicio pide lo siguiente:</a:t>
            </a:r>
          </a:p>
        </p:txBody>
      </p:sp>
      <p:sp>
        <p:nvSpPr>
          <p:cNvPr id="3" name="Marcador de contenido 2">
            <a:extLst>
              <a:ext uri="{FF2B5EF4-FFF2-40B4-BE49-F238E27FC236}">
                <a16:creationId xmlns:a16="http://schemas.microsoft.com/office/drawing/2014/main" id="{AAEC0191-28FA-8ABD-93F5-EAAADC7D0E0B}"/>
              </a:ext>
            </a:extLst>
          </p:cNvPr>
          <p:cNvSpPr>
            <a:spLocks noGrp="1"/>
          </p:cNvSpPr>
          <p:nvPr>
            <p:ph idx="1"/>
          </p:nvPr>
        </p:nvSpPr>
        <p:spPr>
          <a:xfrm>
            <a:off x="1251678" y="2286001"/>
            <a:ext cx="10178322" cy="4050791"/>
          </a:xfrm>
        </p:spPr>
        <p:txBody>
          <a:bodyPr>
            <a:normAutofit lnSpcReduction="10000"/>
          </a:bodyPr>
          <a:lstStyle/>
          <a:p>
            <a:pPr marL="0" indent="0" algn="ctr">
              <a:buNone/>
            </a:pPr>
            <a:r>
              <a:rPr lang="es-ES" i="1" dirty="0"/>
              <a:t>Desarrolla una reflexión de forma argumentada y empleando alguna autora o autor de la historia de la filosofía, dando razones a favor y en contra.</a:t>
            </a:r>
          </a:p>
          <a:p>
            <a:pPr marL="0" indent="0" algn="just">
              <a:buNone/>
            </a:pPr>
            <a:r>
              <a:rPr lang="es-ES" dirty="0"/>
              <a:t>Para realizar este ejercicio excelentemente bien hay que cumplir con la siguiente </a:t>
            </a:r>
            <a:r>
              <a:rPr lang="es-ES" i="1" dirty="0"/>
              <a:t>checklist</a:t>
            </a:r>
            <a:r>
              <a:rPr lang="es-ES" dirty="0"/>
              <a:t>:</a:t>
            </a:r>
          </a:p>
          <a:p>
            <a:pPr algn="just">
              <a:buFont typeface="Wingdings" panose="05000000000000000000" pitchFamily="2" charset="2"/>
              <a:buChar char="ü"/>
            </a:pPr>
            <a:r>
              <a:rPr lang="es-ES" dirty="0"/>
              <a:t>Argumentos a favor y en contra.</a:t>
            </a:r>
          </a:p>
          <a:p>
            <a:pPr algn="just">
              <a:buFont typeface="Wingdings" panose="05000000000000000000" pitchFamily="2" charset="2"/>
              <a:buChar char="ü"/>
            </a:pPr>
            <a:r>
              <a:rPr lang="es-ES" dirty="0"/>
              <a:t>Estructura argumental.</a:t>
            </a:r>
          </a:p>
          <a:p>
            <a:pPr algn="just">
              <a:buFont typeface="Wingdings" panose="05000000000000000000" pitchFamily="2" charset="2"/>
              <a:buChar char="ü"/>
            </a:pPr>
            <a:r>
              <a:rPr lang="es-ES" dirty="0"/>
              <a:t>Ejemplos, citas, cuestiones de actualidad, etc.</a:t>
            </a:r>
          </a:p>
          <a:p>
            <a:pPr algn="just">
              <a:buFont typeface="Wingdings" panose="05000000000000000000" pitchFamily="2" charset="2"/>
              <a:buChar char="ü"/>
            </a:pPr>
            <a:r>
              <a:rPr lang="es-ES" dirty="0"/>
              <a:t>Organización y claridad.</a:t>
            </a:r>
          </a:p>
          <a:p>
            <a:pPr algn="just">
              <a:buFont typeface="Wingdings" panose="05000000000000000000" pitchFamily="2" charset="2"/>
              <a:buChar char="ü"/>
            </a:pPr>
            <a:r>
              <a:rPr lang="es-ES" dirty="0"/>
              <a:t>Referencias correctas a la Historia de la Filosofía.</a:t>
            </a:r>
          </a:p>
          <a:p>
            <a:pPr algn="just">
              <a:buFont typeface="Wingdings" panose="05000000000000000000" pitchFamily="2" charset="2"/>
              <a:buChar char="ü"/>
            </a:pPr>
            <a:r>
              <a:rPr lang="es-ES" dirty="0"/>
              <a:t>Buena redacción.</a:t>
            </a:r>
          </a:p>
          <a:p>
            <a:pPr marL="0" indent="0" algn="just">
              <a:buNone/>
            </a:pPr>
            <a:r>
              <a:rPr lang="es-ES" dirty="0"/>
              <a:t>Vamos a ver cómo conseguimos cada cosa:</a:t>
            </a:r>
          </a:p>
        </p:txBody>
      </p:sp>
    </p:spTree>
    <p:extLst>
      <p:ext uri="{BB962C8B-B14F-4D97-AF65-F5344CB8AC3E}">
        <p14:creationId xmlns:p14="http://schemas.microsoft.com/office/powerpoint/2010/main" val="377743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B64CF782-B122-F05A-DA83-ED952537B6F3}"/>
              </a:ext>
            </a:extLst>
          </p:cNvPr>
          <p:cNvSpPr>
            <a:spLocks noGrp="1"/>
          </p:cNvSpPr>
          <p:nvPr>
            <p:ph idx="1"/>
          </p:nvPr>
        </p:nvSpPr>
        <p:spPr>
          <a:xfrm>
            <a:off x="1251678" y="903515"/>
            <a:ext cx="10178322" cy="4976078"/>
          </a:xfrm>
        </p:spPr>
        <p:txBody>
          <a:bodyPr>
            <a:normAutofit/>
          </a:bodyPr>
          <a:lstStyle/>
          <a:p>
            <a:pPr marL="0" indent="0" algn="just">
              <a:buNone/>
            </a:pPr>
            <a:r>
              <a:rPr lang="es-ES" sz="3200" dirty="0"/>
              <a:t>¡Buenas, buenas! En esta presentación pretendo explicaros, pregunta por pregunta y párrafo por párrafo, cómo responder adecuadamente a un examen de Historia de la Filosofía, de acuerdo con las indicaciones que se nos dieron para la PAU, las rúbricas de evaluación que estamos empleando y mi propia experiencia personal que, aunque es escasa y este es un modelo relativamente nuevo, considero será más que suficientemente valiosa. Sin más dilación, ¡no perdamos el tiempo y a empezar!</a:t>
            </a:r>
          </a:p>
        </p:txBody>
      </p:sp>
    </p:spTree>
    <p:extLst>
      <p:ext uri="{BB962C8B-B14F-4D97-AF65-F5344CB8AC3E}">
        <p14:creationId xmlns:p14="http://schemas.microsoft.com/office/powerpoint/2010/main" val="42311750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D98E63-FF77-9035-5E19-5F2D01D909D6}"/>
              </a:ext>
            </a:extLst>
          </p:cNvPr>
          <p:cNvSpPr>
            <a:spLocks noGrp="1"/>
          </p:cNvSpPr>
          <p:nvPr>
            <p:ph type="title"/>
          </p:nvPr>
        </p:nvSpPr>
        <p:spPr>
          <a:xfrm>
            <a:off x="1215102" y="2037448"/>
            <a:ext cx="10178322" cy="2132215"/>
          </a:xfrm>
        </p:spPr>
        <p:txBody>
          <a:bodyPr>
            <a:normAutofit fontScale="90000"/>
          </a:bodyPr>
          <a:lstStyle/>
          <a:p>
            <a:r>
              <a:rPr lang="es-ES" dirty="0"/>
              <a:t>Como muchas de las cuestiones a incluir son idénticas a las de la pregunta de desarrollo…</a:t>
            </a:r>
          </a:p>
        </p:txBody>
      </p:sp>
    </p:spTree>
    <p:extLst>
      <p:ext uri="{BB962C8B-B14F-4D97-AF65-F5344CB8AC3E}">
        <p14:creationId xmlns:p14="http://schemas.microsoft.com/office/powerpoint/2010/main" val="29390318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A27363-3B8A-2A40-6568-817326F06949}"/>
              </a:ext>
            </a:extLst>
          </p:cNvPr>
          <p:cNvSpPr>
            <a:spLocks noGrp="1"/>
          </p:cNvSpPr>
          <p:nvPr>
            <p:ph type="title"/>
          </p:nvPr>
        </p:nvSpPr>
        <p:spPr/>
        <p:txBody>
          <a:bodyPr/>
          <a:lstStyle/>
          <a:p>
            <a:r>
              <a:rPr lang="es-ES" dirty="0"/>
              <a:t>¡Vamos a explicar lo que queda por explicar!</a:t>
            </a:r>
          </a:p>
        </p:txBody>
      </p:sp>
      <p:sp>
        <p:nvSpPr>
          <p:cNvPr id="3" name="Marcador de texto 2">
            <a:extLst>
              <a:ext uri="{FF2B5EF4-FFF2-40B4-BE49-F238E27FC236}">
                <a16:creationId xmlns:a16="http://schemas.microsoft.com/office/drawing/2014/main" id="{A0255169-B7B7-48B6-F798-88E5EFF90A98}"/>
              </a:ext>
            </a:extLst>
          </p:cNvPr>
          <p:cNvSpPr>
            <a:spLocks noGrp="1"/>
          </p:cNvSpPr>
          <p:nvPr>
            <p:ph type="body" idx="1"/>
          </p:nvPr>
        </p:nvSpPr>
        <p:spPr/>
        <p:txBody>
          <a:bodyPr/>
          <a:lstStyle/>
          <a:p>
            <a:r>
              <a:rPr lang="es-ES" dirty="0"/>
              <a:t>Argumentos a favor y en contra</a:t>
            </a:r>
          </a:p>
        </p:txBody>
      </p:sp>
      <p:sp>
        <p:nvSpPr>
          <p:cNvPr id="4" name="Marcador de contenido 3">
            <a:extLst>
              <a:ext uri="{FF2B5EF4-FFF2-40B4-BE49-F238E27FC236}">
                <a16:creationId xmlns:a16="http://schemas.microsoft.com/office/drawing/2014/main" id="{DE59F114-FDB3-D87D-545D-2A5BD2B27646}"/>
              </a:ext>
            </a:extLst>
          </p:cNvPr>
          <p:cNvSpPr>
            <a:spLocks noGrp="1"/>
          </p:cNvSpPr>
          <p:nvPr>
            <p:ph sz="half" idx="2"/>
          </p:nvPr>
        </p:nvSpPr>
        <p:spPr/>
        <p:txBody>
          <a:bodyPr>
            <a:normAutofit fontScale="77500" lnSpcReduction="20000"/>
          </a:bodyPr>
          <a:lstStyle/>
          <a:p>
            <a:pPr algn="just"/>
            <a:r>
              <a:rPr lang="es-ES" dirty="0"/>
              <a:t>Un desarrollo argumentativo nunca es completo si no ponderáis al menos </a:t>
            </a:r>
            <a:r>
              <a:rPr lang="es-ES" b="1" dirty="0"/>
              <a:t>posibles respuestas opuestas entre sí</a:t>
            </a:r>
            <a:r>
              <a:rPr lang="es-ES" dirty="0"/>
              <a:t>.</a:t>
            </a:r>
          </a:p>
          <a:p>
            <a:pPr algn="just"/>
            <a:r>
              <a:rPr lang="es-ES" dirty="0"/>
              <a:t>La mayoría de las cuestiones que se presentan en este ejercicio pueden responderse con un “sí” o un “no”. Lo que tenéis que hacer es elaborar en el desarrollo “por qué sí” y “por qué no”, con ejemplos y todo.</a:t>
            </a:r>
          </a:p>
          <a:p>
            <a:pPr algn="just"/>
            <a:r>
              <a:rPr lang="es-ES" dirty="0"/>
              <a:t>Vuestra conclusión puede ser muy variada: estar de acuerdo con una de las dos posturas, criticar las dos, llegar a una conclusión intermedia… ¡Sed creativos y sinceros!</a:t>
            </a:r>
          </a:p>
        </p:txBody>
      </p:sp>
      <p:sp>
        <p:nvSpPr>
          <p:cNvPr id="5" name="Marcador de texto 4">
            <a:extLst>
              <a:ext uri="{FF2B5EF4-FFF2-40B4-BE49-F238E27FC236}">
                <a16:creationId xmlns:a16="http://schemas.microsoft.com/office/drawing/2014/main" id="{6E68CD46-7E42-B225-5A13-BDED830CDB95}"/>
              </a:ext>
            </a:extLst>
          </p:cNvPr>
          <p:cNvSpPr>
            <a:spLocks noGrp="1"/>
          </p:cNvSpPr>
          <p:nvPr>
            <p:ph type="body" sz="quarter" idx="3"/>
          </p:nvPr>
        </p:nvSpPr>
        <p:spPr/>
        <p:txBody>
          <a:bodyPr/>
          <a:lstStyle/>
          <a:p>
            <a:r>
              <a:rPr lang="es-ES" dirty="0"/>
              <a:t>Referencias correctas a la Historia de la Filosofía</a:t>
            </a:r>
          </a:p>
        </p:txBody>
      </p:sp>
      <p:sp>
        <p:nvSpPr>
          <p:cNvPr id="6" name="Marcador de contenido 5">
            <a:extLst>
              <a:ext uri="{FF2B5EF4-FFF2-40B4-BE49-F238E27FC236}">
                <a16:creationId xmlns:a16="http://schemas.microsoft.com/office/drawing/2014/main" id="{B1EB43B1-0616-7BAF-A04F-77CBE76A961D}"/>
              </a:ext>
            </a:extLst>
          </p:cNvPr>
          <p:cNvSpPr>
            <a:spLocks noGrp="1"/>
          </p:cNvSpPr>
          <p:nvPr>
            <p:ph sz="quarter" idx="4"/>
          </p:nvPr>
        </p:nvSpPr>
        <p:spPr/>
        <p:txBody>
          <a:bodyPr>
            <a:normAutofit fontScale="77500" lnSpcReduction="20000"/>
          </a:bodyPr>
          <a:lstStyle/>
          <a:p>
            <a:pPr algn="just"/>
            <a:r>
              <a:rPr lang="es-ES" dirty="0"/>
              <a:t>Esto es importante, y es que </a:t>
            </a:r>
            <a:r>
              <a:rPr lang="es-ES" b="1" dirty="0"/>
              <a:t>no tenéis que incluir referencias a autores de la historia de la filosofía en ambos argumentos</a:t>
            </a:r>
            <a:r>
              <a:rPr lang="es-ES" dirty="0"/>
              <a:t>.</a:t>
            </a:r>
          </a:p>
          <a:p>
            <a:pPr algn="just"/>
            <a:r>
              <a:rPr lang="es-ES" dirty="0"/>
              <a:t>Aún así, os recomiendo encarecidamente </a:t>
            </a:r>
            <a:r>
              <a:rPr lang="es-ES" b="1" dirty="0"/>
              <a:t>que incluyáis varias referencias</a:t>
            </a:r>
            <a:r>
              <a:rPr lang="es-ES" dirty="0"/>
              <a:t>.</a:t>
            </a:r>
          </a:p>
          <a:p>
            <a:pPr algn="just"/>
            <a:r>
              <a:rPr lang="es-ES" dirty="0"/>
              <a:t>Si bien es cierto que lo más sencillo es buscar un filósofo o corriente que esté a favor y otro que esté en contra, siempre podéis buscar dos que estén a favor y ofrecer vosotros argumentos en contra. No obstante, esto puede jugar en vuestra contra si lo hacéis mal, así que usad argumentos propios </a:t>
            </a:r>
            <a:r>
              <a:rPr lang="es-ES" b="1" dirty="0"/>
              <a:t>solo si tenéis plena confianza en ellos</a:t>
            </a:r>
            <a:r>
              <a:rPr lang="es-ES" dirty="0"/>
              <a:t>.</a:t>
            </a:r>
          </a:p>
        </p:txBody>
      </p:sp>
    </p:spTree>
    <p:extLst>
      <p:ext uri="{BB962C8B-B14F-4D97-AF65-F5344CB8AC3E}">
        <p14:creationId xmlns:p14="http://schemas.microsoft.com/office/powerpoint/2010/main" val="14135711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8470F6-A59B-CE47-4142-6D8938A07985}"/>
              </a:ext>
            </a:extLst>
          </p:cNvPr>
          <p:cNvSpPr>
            <a:spLocks noGrp="1"/>
          </p:cNvSpPr>
          <p:nvPr>
            <p:ph type="title"/>
          </p:nvPr>
        </p:nvSpPr>
        <p:spPr/>
        <p:txBody>
          <a:bodyPr/>
          <a:lstStyle/>
          <a:p>
            <a:r>
              <a:rPr lang="es-ES" dirty="0"/>
              <a:t>Y con esto y un bizcocho…</a:t>
            </a:r>
          </a:p>
        </p:txBody>
      </p:sp>
      <p:sp>
        <p:nvSpPr>
          <p:cNvPr id="3" name="Marcador de contenido 2">
            <a:extLst>
              <a:ext uri="{FF2B5EF4-FFF2-40B4-BE49-F238E27FC236}">
                <a16:creationId xmlns:a16="http://schemas.microsoft.com/office/drawing/2014/main" id="{4B1F44D4-840A-08B3-4579-0D4A8583169F}"/>
              </a:ext>
            </a:extLst>
          </p:cNvPr>
          <p:cNvSpPr>
            <a:spLocks noGrp="1"/>
          </p:cNvSpPr>
          <p:nvPr>
            <p:ph idx="1"/>
          </p:nvPr>
        </p:nvSpPr>
        <p:spPr>
          <a:xfrm>
            <a:off x="1251678" y="1874517"/>
            <a:ext cx="10178322" cy="4425699"/>
          </a:xfrm>
        </p:spPr>
        <p:txBody>
          <a:bodyPr>
            <a:normAutofit fontScale="92500" lnSpcReduction="10000"/>
          </a:bodyPr>
          <a:lstStyle/>
          <a:p>
            <a:pPr marL="0" indent="0" algn="just">
              <a:buNone/>
            </a:pPr>
            <a:r>
              <a:rPr lang="es-ES" dirty="0"/>
              <a:t>¡Creo que no me ha quedado ningún palo sin tocar! No obstante, si os dais cuenta de algo que os vendría bien, decídmelo y lo incluiré si lo veo conveniente. Cuando estudiéis o escribáis vuestros textos para preparar los exámenes, os recomiendo hacerlo con las </a:t>
            </a:r>
            <a:r>
              <a:rPr lang="es-ES" i="1" dirty="0"/>
              <a:t>checklists</a:t>
            </a:r>
            <a:r>
              <a:rPr lang="es-ES" dirty="0"/>
              <a:t> de este PowerPoint delante. ¿Vuestro escrito incluye todo lo que os pongo que tiene que incluir? ¿Lo hace de manera correcta, siguiendo mis indicaciones? ¡Entonces está perfecto!</a:t>
            </a:r>
          </a:p>
          <a:p>
            <a:pPr marL="0" indent="0" algn="just">
              <a:buNone/>
            </a:pPr>
            <a:endParaRPr lang="es-ES" dirty="0"/>
          </a:p>
          <a:p>
            <a:pPr marL="0" indent="0" algn="just">
              <a:buNone/>
            </a:pPr>
            <a:r>
              <a:rPr lang="es-ES" dirty="0"/>
              <a:t>En última instancia, por supuesto, mucho se reduce a saber o no saber; a estudiar o no estudiar. Los párrafos más largos son los de desarrollo, y si al final no tenéis ni idea de lo que estáis hablando, ni el vocabulario, ni los ejemplos, ni las estructuras argumentales van a estar bien. Pero, si os lo preparáis bien y siguiendo estas instrucciones, no solo tendréis textos más completos y cercanos a la perfección, sino que además ya iréis discriminando qué estudiar y cómo ponerlo. ¡Son todo ventajas!</a:t>
            </a:r>
          </a:p>
          <a:p>
            <a:pPr marL="0" indent="0" algn="just">
              <a:buNone/>
            </a:pPr>
            <a:endParaRPr lang="es-ES" dirty="0"/>
          </a:p>
          <a:p>
            <a:pPr marL="0" indent="0" algn="just">
              <a:buNone/>
            </a:pPr>
            <a:r>
              <a:rPr lang="es-ES" dirty="0"/>
              <a:t>¡Hale! Mucho ánimo con lo que tenéis por delante. ¡Estudiad mucho y bien!</a:t>
            </a:r>
          </a:p>
        </p:txBody>
      </p:sp>
    </p:spTree>
    <p:extLst>
      <p:ext uri="{BB962C8B-B14F-4D97-AF65-F5344CB8AC3E}">
        <p14:creationId xmlns:p14="http://schemas.microsoft.com/office/powerpoint/2010/main" val="4179560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6CB103B-D1D8-6EE8-A508-00668476242D}"/>
              </a:ext>
            </a:extLst>
          </p:cNvPr>
          <p:cNvSpPr>
            <a:spLocks noGrp="1"/>
          </p:cNvSpPr>
          <p:nvPr>
            <p:ph type="title"/>
          </p:nvPr>
        </p:nvSpPr>
        <p:spPr/>
        <p:txBody>
          <a:bodyPr/>
          <a:lstStyle/>
          <a:p>
            <a:r>
              <a:rPr lang="es-ES" dirty="0"/>
              <a:t>Ejercicio 1</a:t>
            </a:r>
          </a:p>
        </p:txBody>
      </p:sp>
      <p:sp>
        <p:nvSpPr>
          <p:cNvPr id="3" name="Marcador de texto 2">
            <a:extLst>
              <a:ext uri="{FF2B5EF4-FFF2-40B4-BE49-F238E27FC236}">
                <a16:creationId xmlns:a16="http://schemas.microsoft.com/office/drawing/2014/main" id="{6D65069A-CFC5-0EA9-CCF8-C260BABFD989}"/>
              </a:ext>
            </a:extLst>
          </p:cNvPr>
          <p:cNvSpPr>
            <a:spLocks noGrp="1"/>
          </p:cNvSpPr>
          <p:nvPr>
            <p:ph type="body" idx="1"/>
          </p:nvPr>
        </p:nvSpPr>
        <p:spPr/>
        <p:txBody>
          <a:bodyPr/>
          <a:lstStyle/>
          <a:p>
            <a:r>
              <a:rPr lang="es-ES" dirty="0"/>
              <a:t>Comentario de texto</a:t>
            </a:r>
          </a:p>
        </p:txBody>
      </p:sp>
    </p:spTree>
    <p:extLst>
      <p:ext uri="{BB962C8B-B14F-4D97-AF65-F5344CB8AC3E}">
        <p14:creationId xmlns:p14="http://schemas.microsoft.com/office/powerpoint/2010/main" val="3358155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D9ACFD-974A-7B4A-1669-D1FBD598EF14}"/>
              </a:ext>
            </a:extLst>
          </p:cNvPr>
          <p:cNvSpPr>
            <a:spLocks noGrp="1"/>
          </p:cNvSpPr>
          <p:nvPr>
            <p:ph type="title"/>
          </p:nvPr>
        </p:nvSpPr>
        <p:spPr/>
        <p:txBody>
          <a:bodyPr>
            <a:noAutofit/>
          </a:bodyPr>
          <a:lstStyle/>
          <a:p>
            <a:pPr algn="just"/>
            <a:r>
              <a:rPr lang="es-ES" sz="4400" dirty="0"/>
              <a:t>El primer ejercicio presenta un texto filosófico, y tiene dos apartados:</a:t>
            </a:r>
          </a:p>
        </p:txBody>
      </p:sp>
      <p:sp>
        <p:nvSpPr>
          <p:cNvPr id="3" name="Marcador de texto 2">
            <a:extLst>
              <a:ext uri="{FF2B5EF4-FFF2-40B4-BE49-F238E27FC236}">
                <a16:creationId xmlns:a16="http://schemas.microsoft.com/office/drawing/2014/main" id="{5DB89FCC-35D3-F3CF-2A23-0B9F3A3EBEB1}"/>
              </a:ext>
            </a:extLst>
          </p:cNvPr>
          <p:cNvSpPr>
            <a:spLocks noGrp="1"/>
          </p:cNvSpPr>
          <p:nvPr>
            <p:ph type="body" idx="1"/>
          </p:nvPr>
        </p:nvSpPr>
        <p:spPr/>
        <p:txBody>
          <a:bodyPr/>
          <a:lstStyle/>
          <a:p>
            <a:pPr algn="ctr"/>
            <a:r>
              <a:rPr lang="es-ES" dirty="0"/>
              <a:t>Apartado 1</a:t>
            </a:r>
          </a:p>
        </p:txBody>
      </p:sp>
      <p:sp>
        <p:nvSpPr>
          <p:cNvPr id="4" name="Marcador de contenido 3">
            <a:extLst>
              <a:ext uri="{FF2B5EF4-FFF2-40B4-BE49-F238E27FC236}">
                <a16:creationId xmlns:a16="http://schemas.microsoft.com/office/drawing/2014/main" id="{0B03051F-9EFC-25A5-B01E-364A999E1E9E}"/>
              </a:ext>
            </a:extLst>
          </p:cNvPr>
          <p:cNvSpPr>
            <a:spLocks noGrp="1"/>
          </p:cNvSpPr>
          <p:nvPr>
            <p:ph sz="half" idx="2"/>
          </p:nvPr>
        </p:nvSpPr>
        <p:spPr>
          <a:xfrm>
            <a:off x="1257300" y="2909101"/>
            <a:ext cx="4800600" cy="3165127"/>
          </a:xfrm>
        </p:spPr>
        <p:txBody>
          <a:bodyPr>
            <a:normAutofit/>
          </a:bodyPr>
          <a:lstStyle/>
          <a:p>
            <a:pPr marL="0" indent="0" algn="ctr">
              <a:buNone/>
            </a:pPr>
            <a:r>
              <a:rPr lang="es-ES" dirty="0"/>
              <a:t>“</a:t>
            </a:r>
            <a:r>
              <a:rPr lang="es-ES" i="1" dirty="0"/>
              <a:t>Elabora una síntesis de las ideas principales y la estructura argumental del texto.</a:t>
            </a:r>
            <a:r>
              <a:rPr lang="es-ES" dirty="0"/>
              <a:t>”</a:t>
            </a:r>
          </a:p>
          <a:p>
            <a:pPr marL="0" indent="0" algn="just">
              <a:buNone/>
            </a:pPr>
            <a:r>
              <a:rPr lang="es-ES" dirty="0"/>
              <a:t>Este apartado tiene muy poca puntuación, </a:t>
            </a:r>
            <a:r>
              <a:rPr lang="es-ES" b="1" dirty="0"/>
              <a:t>pero es esencial para hacer más rápido el apartado 2</a:t>
            </a:r>
            <a:r>
              <a:rPr lang="es-ES" dirty="0"/>
              <a:t>. En él, básicamente tenéis que cumplir con la siguiente </a:t>
            </a:r>
            <a:r>
              <a:rPr lang="es-ES" i="1" dirty="0"/>
              <a:t>checklist</a:t>
            </a:r>
            <a:r>
              <a:rPr lang="es-ES" dirty="0"/>
              <a:t>:</a:t>
            </a:r>
          </a:p>
          <a:p>
            <a:pPr algn="just">
              <a:buFont typeface="Wingdings" panose="05000000000000000000" pitchFamily="2" charset="2"/>
              <a:buChar char="ü"/>
            </a:pPr>
            <a:r>
              <a:rPr lang="es-ES" dirty="0"/>
              <a:t>Estructura argumental del texto.</a:t>
            </a:r>
          </a:p>
          <a:p>
            <a:pPr algn="just">
              <a:buFont typeface="Wingdings" panose="05000000000000000000" pitchFamily="2" charset="2"/>
              <a:buChar char="ü"/>
            </a:pPr>
            <a:r>
              <a:rPr lang="es-ES" dirty="0"/>
              <a:t>Ideas filosóficas principales.</a:t>
            </a:r>
          </a:p>
        </p:txBody>
      </p:sp>
      <p:sp>
        <p:nvSpPr>
          <p:cNvPr id="5" name="Marcador de texto 4">
            <a:extLst>
              <a:ext uri="{FF2B5EF4-FFF2-40B4-BE49-F238E27FC236}">
                <a16:creationId xmlns:a16="http://schemas.microsoft.com/office/drawing/2014/main" id="{CA87187F-0D87-BC75-BFD5-2F6ED54C2445}"/>
              </a:ext>
            </a:extLst>
          </p:cNvPr>
          <p:cNvSpPr>
            <a:spLocks noGrp="1"/>
          </p:cNvSpPr>
          <p:nvPr>
            <p:ph type="body" sz="quarter" idx="3"/>
          </p:nvPr>
        </p:nvSpPr>
        <p:spPr/>
        <p:txBody>
          <a:bodyPr/>
          <a:lstStyle/>
          <a:p>
            <a:pPr algn="ctr"/>
            <a:r>
              <a:rPr lang="es-ES" dirty="0"/>
              <a:t>Apartado 2</a:t>
            </a:r>
          </a:p>
        </p:txBody>
      </p:sp>
      <p:sp>
        <p:nvSpPr>
          <p:cNvPr id="6" name="Marcador de contenido 5">
            <a:extLst>
              <a:ext uri="{FF2B5EF4-FFF2-40B4-BE49-F238E27FC236}">
                <a16:creationId xmlns:a16="http://schemas.microsoft.com/office/drawing/2014/main" id="{1E930A76-16A2-94B1-489F-A110F553C12A}"/>
              </a:ext>
            </a:extLst>
          </p:cNvPr>
          <p:cNvSpPr>
            <a:spLocks noGrp="1"/>
          </p:cNvSpPr>
          <p:nvPr>
            <p:ph sz="quarter" idx="4"/>
          </p:nvPr>
        </p:nvSpPr>
        <p:spPr/>
        <p:txBody>
          <a:bodyPr>
            <a:normAutofit/>
          </a:bodyPr>
          <a:lstStyle/>
          <a:p>
            <a:pPr marL="0" indent="0" algn="ctr">
              <a:buNone/>
            </a:pPr>
            <a:r>
              <a:rPr lang="es-ES" dirty="0"/>
              <a:t>“</a:t>
            </a:r>
            <a:r>
              <a:rPr lang="es-ES" i="1" dirty="0"/>
              <a:t>Elabora una comparación crítica del fragmento del texto con una propuesta filosófica indicada.</a:t>
            </a:r>
            <a:r>
              <a:rPr lang="es-ES" dirty="0"/>
              <a:t>”</a:t>
            </a:r>
          </a:p>
          <a:p>
            <a:pPr marL="0" indent="0" algn="just">
              <a:buNone/>
            </a:pPr>
            <a:r>
              <a:rPr lang="es-ES" dirty="0"/>
              <a:t>Este es el apartado que tiene más peso evaluable de los dos, y uno bastante exigente. Requiere una buena comprensión del texto (de ahí la importancia del apartado 1) y saber de qué estás hablando cuando lo compares. Ahora lo vemos con profundidad.</a:t>
            </a:r>
          </a:p>
        </p:txBody>
      </p:sp>
    </p:spTree>
    <p:extLst>
      <p:ext uri="{BB962C8B-B14F-4D97-AF65-F5344CB8AC3E}">
        <p14:creationId xmlns:p14="http://schemas.microsoft.com/office/powerpoint/2010/main" val="2135174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CDBF83-F4B8-0724-C453-B6C0397E4830}"/>
              </a:ext>
            </a:extLst>
          </p:cNvPr>
          <p:cNvSpPr>
            <a:spLocks noGrp="1"/>
          </p:cNvSpPr>
          <p:nvPr>
            <p:ph type="title"/>
          </p:nvPr>
        </p:nvSpPr>
        <p:spPr/>
        <p:txBody>
          <a:bodyPr>
            <a:normAutofit/>
          </a:bodyPr>
          <a:lstStyle/>
          <a:p>
            <a:r>
              <a:rPr lang="es-ES" dirty="0"/>
              <a:t>Apartado I: ¿Qué es eso de la estructura argumental?</a:t>
            </a:r>
          </a:p>
        </p:txBody>
      </p:sp>
      <p:sp>
        <p:nvSpPr>
          <p:cNvPr id="3" name="Marcador de contenido 2">
            <a:extLst>
              <a:ext uri="{FF2B5EF4-FFF2-40B4-BE49-F238E27FC236}">
                <a16:creationId xmlns:a16="http://schemas.microsoft.com/office/drawing/2014/main" id="{E20E728A-818D-8584-0A74-218668EF94E5}"/>
              </a:ext>
            </a:extLst>
          </p:cNvPr>
          <p:cNvSpPr>
            <a:spLocks noGrp="1"/>
          </p:cNvSpPr>
          <p:nvPr>
            <p:ph idx="1"/>
          </p:nvPr>
        </p:nvSpPr>
        <p:spPr/>
        <p:txBody>
          <a:bodyPr/>
          <a:lstStyle/>
          <a:p>
            <a:pPr marL="0" indent="0" algn="just">
              <a:buNone/>
            </a:pPr>
            <a:r>
              <a:rPr lang="es-ES" dirty="0"/>
              <a:t>Esta pregunta nos hace dirigirnos a vuestra parte favorita de Filosofía de primero: ¡lógica! Según las normas de la lógica, toda estructura argumental se compone de dos cosas:</a:t>
            </a:r>
          </a:p>
          <a:p>
            <a:pPr marL="457200" indent="-457200" algn="just">
              <a:buFont typeface="+mj-lt"/>
              <a:buAutoNum type="arabicPeriod"/>
            </a:pPr>
            <a:r>
              <a:rPr lang="es-ES" dirty="0"/>
              <a:t>Premisas.</a:t>
            </a:r>
          </a:p>
          <a:p>
            <a:pPr marL="457200" indent="-457200" algn="just">
              <a:buFont typeface="+mj-lt"/>
              <a:buAutoNum type="arabicPeriod"/>
            </a:pPr>
            <a:r>
              <a:rPr lang="es-ES" dirty="0"/>
              <a:t>Conclusión.</a:t>
            </a:r>
          </a:p>
          <a:p>
            <a:pPr marL="0" indent="0" algn="just">
              <a:buNone/>
            </a:pPr>
            <a:r>
              <a:rPr lang="es-ES" dirty="0"/>
              <a:t>Así pues, identificar la estructura argumental del texto es identificar </a:t>
            </a:r>
            <a:r>
              <a:rPr lang="es-ES" b="1" dirty="0"/>
              <a:t>cuáles son las premisas </a:t>
            </a:r>
            <a:r>
              <a:rPr lang="es-ES" dirty="0"/>
              <a:t>(es decir, los argumentos que ofrece)</a:t>
            </a:r>
            <a:r>
              <a:rPr lang="es-ES" b="1" dirty="0"/>
              <a:t> y cuáles las conclusiones </a:t>
            </a:r>
            <a:r>
              <a:rPr lang="es-ES" dirty="0"/>
              <a:t>a las que se llega con esos argumentos.</a:t>
            </a:r>
          </a:p>
          <a:p>
            <a:pPr marL="0" indent="0" algn="just">
              <a:buNone/>
            </a:pPr>
            <a:r>
              <a:rPr lang="es-ES" dirty="0"/>
              <a:t>Al hacer eso, realmente estamos identificando ya las ideas principales. ¡Si es que en realidad es muy sencillo!</a:t>
            </a:r>
          </a:p>
        </p:txBody>
      </p:sp>
    </p:spTree>
    <p:extLst>
      <p:ext uri="{BB962C8B-B14F-4D97-AF65-F5344CB8AC3E}">
        <p14:creationId xmlns:p14="http://schemas.microsoft.com/office/powerpoint/2010/main" val="3467896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418E9F-D636-3804-6048-BC00F4B0D2E8}"/>
              </a:ext>
            </a:extLst>
          </p:cNvPr>
          <p:cNvSpPr>
            <a:spLocks noGrp="1"/>
          </p:cNvSpPr>
          <p:nvPr>
            <p:ph type="title"/>
          </p:nvPr>
        </p:nvSpPr>
        <p:spPr/>
        <p:txBody>
          <a:bodyPr/>
          <a:lstStyle/>
          <a:p>
            <a:r>
              <a:rPr lang="es-ES" dirty="0"/>
              <a:t>¡Vamos a poner un ejemplo!</a:t>
            </a:r>
          </a:p>
        </p:txBody>
      </p:sp>
      <p:sp>
        <p:nvSpPr>
          <p:cNvPr id="3" name="Marcador de texto 2">
            <a:extLst>
              <a:ext uri="{FF2B5EF4-FFF2-40B4-BE49-F238E27FC236}">
                <a16:creationId xmlns:a16="http://schemas.microsoft.com/office/drawing/2014/main" id="{4A9F7785-756F-ECEB-C984-F6B64B7ECF89}"/>
              </a:ext>
            </a:extLst>
          </p:cNvPr>
          <p:cNvSpPr>
            <a:spLocks noGrp="1"/>
          </p:cNvSpPr>
          <p:nvPr>
            <p:ph type="body" idx="1"/>
          </p:nvPr>
        </p:nvSpPr>
        <p:spPr/>
        <p:txBody>
          <a:bodyPr/>
          <a:lstStyle/>
          <a:p>
            <a:pPr algn="ctr"/>
            <a:r>
              <a:rPr lang="es-ES" dirty="0"/>
              <a:t>Fragmento del texto</a:t>
            </a:r>
          </a:p>
        </p:txBody>
      </p:sp>
      <p:sp>
        <p:nvSpPr>
          <p:cNvPr id="4" name="Marcador de contenido 3">
            <a:extLst>
              <a:ext uri="{FF2B5EF4-FFF2-40B4-BE49-F238E27FC236}">
                <a16:creationId xmlns:a16="http://schemas.microsoft.com/office/drawing/2014/main" id="{8FFD510C-8B0E-7E8C-BA6F-99544F9A7C64}"/>
              </a:ext>
            </a:extLst>
          </p:cNvPr>
          <p:cNvSpPr>
            <a:spLocks noGrp="1"/>
          </p:cNvSpPr>
          <p:nvPr>
            <p:ph sz="half" idx="2"/>
          </p:nvPr>
        </p:nvSpPr>
        <p:spPr>
          <a:xfrm>
            <a:off x="1257300" y="2909101"/>
            <a:ext cx="4800600" cy="3109733"/>
          </a:xfrm>
        </p:spPr>
        <p:txBody>
          <a:bodyPr>
            <a:normAutofit fontScale="92500" lnSpcReduction="10000"/>
          </a:bodyPr>
          <a:lstStyle/>
          <a:p>
            <a:pPr marL="0" indent="0" algn="just">
              <a:buNone/>
            </a:pPr>
            <a:r>
              <a:rPr lang="es-ES" sz="1000" i="1" dirty="0"/>
              <a:t>Se dice, en efecto, que </a:t>
            </a:r>
            <a:r>
              <a:rPr lang="es-ES" sz="1000" i="1" dirty="0">
                <a:solidFill>
                  <a:srgbClr val="FF0000"/>
                </a:solidFill>
              </a:rPr>
              <a:t>es por naturaleza bueno el cometer injusticias, malo el padecerlas, y que lo malo del padecer injusticias supera en mucho a lo bueno del cometerlas</a:t>
            </a:r>
            <a:r>
              <a:rPr lang="es-ES" sz="1000" i="1" dirty="0"/>
              <a:t>. De este modo, cuando los hombres cometen y padecen injusticias entre sí y experimentan ambas situaciones, aquellos que no pueden evitar una y elegir la otra </a:t>
            </a:r>
            <a:r>
              <a:rPr lang="es-ES" sz="1000" i="1" dirty="0">
                <a:solidFill>
                  <a:srgbClr val="0070C0"/>
                </a:solidFill>
              </a:rPr>
              <a:t>juzgan ventajoso concertar acuerdos entre unos hombres y otros para no cometer injusticias ni sufrirlas</a:t>
            </a:r>
            <a:r>
              <a:rPr lang="es-ES" sz="1000" i="1" dirty="0"/>
              <a:t>, y a partir de allí se comienzan a implantar leyes y convenciones mutuas, y a lo prescrito por la ley se lo llama “legítimo” y “justo”. Y este, dicen, es el origen y la esencia de la justicia, que es algo intermedio entre lo mejor —que sería cometer injusticias impunemente— y lo peor —no poder desquitarse cuando se padece injusticia—; por ello lo justo, que está en el medio de ambas situaciones, es deseado no como un bien, sino estimado por los que carecen de fuerza para cometer injusticias; pues el que puede hacerlas y es verdaderamente hombre jamás concertaría acuerdos para no cometer injusticias ni padecerlas, salvo que estuviera loco. Tal es, por consiguiente, la naturaleza de la justicia, Sócrates, y las situaciones a partir de las cuales se ha originado, según se cuenta.</a:t>
            </a:r>
          </a:p>
          <a:p>
            <a:pPr marL="0" indent="0" algn="just">
              <a:buNone/>
            </a:pPr>
            <a:r>
              <a:rPr lang="es-ES" sz="1000" i="1" dirty="0"/>
              <a:t>Veamos ahora el segundo punto: </a:t>
            </a:r>
            <a:r>
              <a:rPr lang="es-ES" sz="1000" i="1" dirty="0">
                <a:solidFill>
                  <a:srgbClr val="0070C0"/>
                </a:solidFill>
              </a:rPr>
              <a:t>los que cultivan la justicia no la cultivan voluntariamente sino por impotencia de cometer injusticias</a:t>
            </a:r>
            <a:r>
              <a:rPr lang="es-ES" sz="1000" i="1" dirty="0"/>
              <a:t>. Esto lo percibiremos mejor si nos imaginamos las cosas del siguiente modo: </a:t>
            </a:r>
            <a:r>
              <a:rPr lang="es-ES" sz="1000" i="1" dirty="0">
                <a:solidFill>
                  <a:srgbClr val="FF0000"/>
                </a:solidFill>
              </a:rPr>
              <a:t>demos tanto al justo como al injusto el poder de hacer de lo que cada uno de ellos quiere</a:t>
            </a:r>
            <a:r>
              <a:rPr lang="es-ES" sz="1000" i="1" dirty="0"/>
              <a:t>, y a continuación sigámoslos para observar adónde conduce a cada uno el deseo. Entonces </a:t>
            </a:r>
            <a:r>
              <a:rPr lang="es-ES" sz="1000" i="1" dirty="0">
                <a:solidFill>
                  <a:srgbClr val="FF0000"/>
                </a:solidFill>
              </a:rPr>
              <a:t>sorprenderemos al justo tomando el mismo camino que el injusto</a:t>
            </a:r>
            <a:r>
              <a:rPr lang="es-ES" sz="1000" i="1" dirty="0"/>
              <a:t>, movido por la codicia, lo que toda criatura persigue por naturaleza como un bien, pero que por convención es violentamente desplazado hacia el respeto a la igualdad.</a:t>
            </a:r>
          </a:p>
        </p:txBody>
      </p:sp>
      <p:sp>
        <p:nvSpPr>
          <p:cNvPr id="5" name="Marcador de texto 4">
            <a:extLst>
              <a:ext uri="{FF2B5EF4-FFF2-40B4-BE49-F238E27FC236}">
                <a16:creationId xmlns:a16="http://schemas.microsoft.com/office/drawing/2014/main" id="{C515BDBF-0016-C2E0-EBCF-E52FF82E45A0}"/>
              </a:ext>
            </a:extLst>
          </p:cNvPr>
          <p:cNvSpPr>
            <a:spLocks noGrp="1"/>
          </p:cNvSpPr>
          <p:nvPr>
            <p:ph type="body" sz="quarter" idx="3"/>
          </p:nvPr>
        </p:nvSpPr>
        <p:spPr/>
        <p:txBody>
          <a:bodyPr/>
          <a:lstStyle/>
          <a:p>
            <a:pPr algn="ctr"/>
            <a:r>
              <a:rPr lang="es-ES" dirty="0"/>
              <a:t>Síntesis paso a paso</a:t>
            </a:r>
          </a:p>
        </p:txBody>
      </p:sp>
      <p:sp>
        <p:nvSpPr>
          <p:cNvPr id="6" name="Marcador de contenido 5">
            <a:extLst>
              <a:ext uri="{FF2B5EF4-FFF2-40B4-BE49-F238E27FC236}">
                <a16:creationId xmlns:a16="http://schemas.microsoft.com/office/drawing/2014/main" id="{0C24FBB2-0453-5C71-64D4-5B29E8F64208}"/>
              </a:ext>
            </a:extLst>
          </p:cNvPr>
          <p:cNvSpPr>
            <a:spLocks noGrp="1"/>
          </p:cNvSpPr>
          <p:nvPr>
            <p:ph sz="quarter" idx="4"/>
          </p:nvPr>
        </p:nvSpPr>
        <p:spPr>
          <a:xfrm>
            <a:off x="6633864" y="2909102"/>
            <a:ext cx="4800600" cy="3109732"/>
          </a:xfrm>
        </p:spPr>
        <p:txBody>
          <a:bodyPr>
            <a:normAutofit fontScale="92500" lnSpcReduction="10000"/>
          </a:bodyPr>
          <a:lstStyle/>
          <a:p>
            <a:pPr marL="457200" indent="-457200" algn="just">
              <a:buFont typeface="+mj-lt"/>
              <a:buAutoNum type="arabicPeriod"/>
            </a:pPr>
            <a:r>
              <a:rPr lang="es-ES" sz="1500" dirty="0"/>
              <a:t>Subrayamos las ideas principales (he puesto en rojo lo que me parecía premisas y en azul lo que me parecía conclusiones).</a:t>
            </a:r>
          </a:p>
          <a:p>
            <a:pPr marL="457200" indent="-457200" algn="just">
              <a:buFont typeface="+mj-lt"/>
              <a:buAutoNum type="arabicPeriod"/>
            </a:pPr>
            <a:r>
              <a:rPr lang="es-ES" sz="1500" dirty="0"/>
              <a:t>Muchos textos antiguos son bastante repetitivos. Si os fijáis, todo el resto del primer párrafo es seguir rizando el rizo sobre lo mismo. No es necesario que en vuestra síntesis incluyáis cada pequeña cosa que digan.</a:t>
            </a:r>
          </a:p>
          <a:p>
            <a:pPr marL="457200" indent="-457200" algn="just">
              <a:buFont typeface="+mj-lt"/>
              <a:buAutoNum type="arabicPeriod"/>
            </a:pPr>
            <a:r>
              <a:rPr lang="es-ES" sz="1500" dirty="0"/>
              <a:t>Tratamos de definir, así en general, cuál es el argumento principal del texto. En este caso, es un intento de definir qué es la justicia.</a:t>
            </a:r>
          </a:p>
          <a:p>
            <a:pPr marL="457200" indent="-457200" algn="just">
              <a:buFont typeface="+mj-lt"/>
              <a:buAutoNum type="arabicPeriod"/>
            </a:pPr>
            <a:r>
              <a:rPr lang="es-ES" sz="1500" dirty="0"/>
              <a:t>Intentad que os ocupe entre 4 y 6 líneas, en función de vuestra letra.</a:t>
            </a:r>
          </a:p>
        </p:txBody>
      </p:sp>
    </p:spTree>
    <p:extLst>
      <p:ext uri="{BB962C8B-B14F-4D97-AF65-F5344CB8AC3E}">
        <p14:creationId xmlns:p14="http://schemas.microsoft.com/office/powerpoint/2010/main" val="28962160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7F4DE0-AB83-6111-6C65-87072313549A}"/>
              </a:ext>
            </a:extLst>
          </p:cNvPr>
          <p:cNvSpPr>
            <a:spLocks noGrp="1"/>
          </p:cNvSpPr>
          <p:nvPr>
            <p:ph type="title"/>
          </p:nvPr>
        </p:nvSpPr>
        <p:spPr/>
        <p:txBody>
          <a:bodyPr/>
          <a:lstStyle/>
          <a:p>
            <a:r>
              <a:rPr lang="es-ES" dirty="0"/>
              <a:t>En mi caso, quedaría tal que así:</a:t>
            </a:r>
          </a:p>
        </p:txBody>
      </p:sp>
      <p:sp>
        <p:nvSpPr>
          <p:cNvPr id="3" name="Marcador de contenido 2">
            <a:extLst>
              <a:ext uri="{FF2B5EF4-FFF2-40B4-BE49-F238E27FC236}">
                <a16:creationId xmlns:a16="http://schemas.microsoft.com/office/drawing/2014/main" id="{C5175AC2-3EC2-A3EB-B44C-AFD319304367}"/>
              </a:ext>
            </a:extLst>
          </p:cNvPr>
          <p:cNvSpPr>
            <a:spLocks noGrp="1"/>
          </p:cNvSpPr>
          <p:nvPr>
            <p:ph idx="1"/>
          </p:nvPr>
        </p:nvSpPr>
        <p:spPr>
          <a:xfrm>
            <a:off x="1251678" y="1778001"/>
            <a:ext cx="10178322" cy="4000500"/>
          </a:xfrm>
        </p:spPr>
        <p:txBody>
          <a:bodyPr>
            <a:normAutofit/>
          </a:bodyPr>
          <a:lstStyle/>
          <a:p>
            <a:pPr marL="0" indent="0" algn="just">
              <a:buNone/>
            </a:pPr>
            <a:r>
              <a:rPr lang="es-ES" i="1" dirty="0"/>
              <a:t>El presente fragmento de Platón pretende defender una visión subjetivista de la ley y la justicia a través de dos argumentos. El primero de ellos la presenta como un acuerdo que nace del deseo general de no sufrir las consecuencias de las malas acciones de los demás, incluso a costa de no poder cometerlas uno mismo. El segundo argumento refuerza el primero, aludiendo a que, si se le diera a cualquier persona la libertad de actuar sin que haya ningún tipo de consecuencia, todo el mundo haría el mal.</a:t>
            </a:r>
          </a:p>
          <a:p>
            <a:pPr marL="0" indent="0" algn="just">
              <a:buNone/>
            </a:pPr>
            <a:endParaRPr lang="es-ES" i="1" dirty="0"/>
          </a:p>
          <a:p>
            <a:pPr marL="0" indent="0" algn="just">
              <a:buNone/>
            </a:pPr>
            <a:r>
              <a:rPr lang="es-ES" dirty="0"/>
              <a:t>¿Veis? Cinco líneas.  Asunto resuelto. La razón por la que os doy textos para practicar (que seguís teniendo en el </a:t>
            </a:r>
            <a:r>
              <a:rPr lang="es-ES" i="1" dirty="0"/>
              <a:t>Teams</a:t>
            </a:r>
            <a:r>
              <a:rPr lang="es-ES" dirty="0"/>
              <a:t>, por cierto), es porque los argumentos de un texto siempre son más fáciles de encontrar cuanta más práctica se tiene. Tenéis que acostumbraros a ellos, o si no, gastaréis demasiado tiempo buscando. De todos modos, pensad que </a:t>
            </a:r>
            <a:r>
              <a:rPr lang="es-ES" b="1" dirty="0"/>
              <a:t>siempre tenéis que buscar lo mismo</a:t>
            </a:r>
            <a:r>
              <a:rPr lang="es-ES" dirty="0"/>
              <a:t>: premisas que lleven a conclusiones. Ni más, ni menos.</a:t>
            </a:r>
          </a:p>
        </p:txBody>
      </p:sp>
    </p:spTree>
    <p:extLst>
      <p:ext uri="{BB962C8B-B14F-4D97-AF65-F5344CB8AC3E}">
        <p14:creationId xmlns:p14="http://schemas.microsoft.com/office/powerpoint/2010/main" val="2868109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68DCD3-A604-CEB4-5ABF-BC560C79D612}"/>
              </a:ext>
            </a:extLst>
          </p:cNvPr>
          <p:cNvSpPr>
            <a:spLocks noGrp="1"/>
          </p:cNvSpPr>
          <p:nvPr>
            <p:ph type="title"/>
          </p:nvPr>
        </p:nvSpPr>
        <p:spPr/>
        <p:txBody>
          <a:bodyPr/>
          <a:lstStyle/>
          <a:p>
            <a:r>
              <a:rPr lang="es-ES" dirty="0"/>
              <a:t>Apartado 2: ¿Qué es lo que hay que incluir?</a:t>
            </a:r>
          </a:p>
        </p:txBody>
      </p:sp>
      <p:sp>
        <p:nvSpPr>
          <p:cNvPr id="3" name="Marcador de contenido 2">
            <a:extLst>
              <a:ext uri="{FF2B5EF4-FFF2-40B4-BE49-F238E27FC236}">
                <a16:creationId xmlns:a16="http://schemas.microsoft.com/office/drawing/2014/main" id="{476EDA09-157B-D507-E55B-35D49F16162A}"/>
              </a:ext>
            </a:extLst>
          </p:cNvPr>
          <p:cNvSpPr>
            <a:spLocks noGrp="1"/>
          </p:cNvSpPr>
          <p:nvPr>
            <p:ph idx="1"/>
          </p:nvPr>
        </p:nvSpPr>
        <p:spPr>
          <a:xfrm>
            <a:off x="1251678" y="2286001"/>
            <a:ext cx="10178322" cy="3911599"/>
          </a:xfrm>
        </p:spPr>
        <p:txBody>
          <a:bodyPr/>
          <a:lstStyle/>
          <a:p>
            <a:pPr marL="0" indent="0">
              <a:buNone/>
            </a:pPr>
            <a:r>
              <a:rPr lang="es-ES" dirty="0"/>
              <a:t>Si os fijáis en las rúbricas de evaluación, a la hora de hacer el ejercicio de comparación, se tiene en cuenta que se cumpla con la siguiente </a:t>
            </a:r>
            <a:r>
              <a:rPr lang="es-ES" i="1" dirty="0"/>
              <a:t>checklist</a:t>
            </a:r>
            <a:r>
              <a:rPr lang="es-ES" dirty="0"/>
              <a:t>:</a:t>
            </a:r>
          </a:p>
          <a:p>
            <a:pPr>
              <a:buFont typeface="Wingdings" panose="05000000000000000000" pitchFamily="2" charset="2"/>
              <a:buChar char="ü"/>
            </a:pPr>
            <a:r>
              <a:rPr lang="es-ES" dirty="0"/>
              <a:t>Comprensión del texto.</a:t>
            </a:r>
          </a:p>
          <a:p>
            <a:pPr>
              <a:buFont typeface="Wingdings" panose="05000000000000000000" pitchFamily="2" charset="2"/>
              <a:buChar char="ü"/>
            </a:pPr>
            <a:r>
              <a:rPr lang="es-ES" dirty="0"/>
              <a:t>Conocimiento de aquello con lo que se compara.</a:t>
            </a:r>
          </a:p>
          <a:p>
            <a:pPr>
              <a:buFont typeface="Wingdings" panose="05000000000000000000" pitchFamily="2" charset="2"/>
              <a:buChar char="ü"/>
            </a:pPr>
            <a:r>
              <a:rPr lang="es-ES" dirty="0"/>
              <a:t>Buena estructura.</a:t>
            </a:r>
          </a:p>
          <a:p>
            <a:pPr>
              <a:buFont typeface="Wingdings" panose="05000000000000000000" pitchFamily="2" charset="2"/>
              <a:buChar char="ü"/>
            </a:pPr>
            <a:r>
              <a:rPr lang="es-ES" dirty="0"/>
              <a:t>Argumentos claros y concisos.</a:t>
            </a:r>
          </a:p>
          <a:p>
            <a:pPr>
              <a:buFont typeface="Wingdings" panose="05000000000000000000" pitchFamily="2" charset="2"/>
              <a:buChar char="ü"/>
            </a:pPr>
            <a:r>
              <a:rPr lang="es-ES" dirty="0"/>
              <a:t>Vocabulario filosófico.</a:t>
            </a:r>
          </a:p>
          <a:p>
            <a:pPr>
              <a:buFont typeface="Wingdings" panose="05000000000000000000" pitchFamily="2" charset="2"/>
              <a:buChar char="ü"/>
            </a:pPr>
            <a:r>
              <a:rPr lang="es-ES" dirty="0"/>
              <a:t>Buena redacción.</a:t>
            </a:r>
          </a:p>
          <a:p>
            <a:pPr marL="0" indent="0">
              <a:buNone/>
            </a:pPr>
            <a:r>
              <a:rPr lang="es-ES" dirty="0"/>
              <a:t>Este ejercicio, por cierto, </a:t>
            </a:r>
            <a:r>
              <a:rPr lang="es-ES" b="1" dirty="0"/>
              <a:t>os tiene que ocupar aproximadamente una cara</a:t>
            </a:r>
            <a:r>
              <a:rPr lang="es-ES" dirty="0"/>
              <a:t>.</a:t>
            </a:r>
          </a:p>
        </p:txBody>
      </p:sp>
    </p:spTree>
    <p:extLst>
      <p:ext uri="{BB962C8B-B14F-4D97-AF65-F5344CB8AC3E}">
        <p14:creationId xmlns:p14="http://schemas.microsoft.com/office/powerpoint/2010/main" val="29249007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416518-9FCC-2997-E094-C97C98C7E7DE}"/>
              </a:ext>
            </a:extLst>
          </p:cNvPr>
          <p:cNvSpPr>
            <a:spLocks noGrp="1"/>
          </p:cNvSpPr>
          <p:nvPr>
            <p:ph type="title"/>
          </p:nvPr>
        </p:nvSpPr>
        <p:spPr/>
        <p:txBody>
          <a:bodyPr/>
          <a:lstStyle/>
          <a:p>
            <a:r>
              <a:rPr lang="es-ES" dirty="0"/>
              <a:t>La estructura que tenéis que seguir es la siguiente:</a:t>
            </a:r>
          </a:p>
        </p:txBody>
      </p:sp>
      <p:sp>
        <p:nvSpPr>
          <p:cNvPr id="3" name="Marcador de contenido 2">
            <a:extLst>
              <a:ext uri="{FF2B5EF4-FFF2-40B4-BE49-F238E27FC236}">
                <a16:creationId xmlns:a16="http://schemas.microsoft.com/office/drawing/2014/main" id="{1BDB0591-F0AA-DD42-3C43-E54E0085C873}"/>
              </a:ext>
            </a:extLst>
          </p:cNvPr>
          <p:cNvSpPr>
            <a:spLocks noGrp="1"/>
          </p:cNvSpPr>
          <p:nvPr>
            <p:ph idx="1"/>
          </p:nvPr>
        </p:nvSpPr>
        <p:spPr/>
        <p:txBody>
          <a:bodyPr>
            <a:normAutofit lnSpcReduction="10000"/>
          </a:bodyPr>
          <a:lstStyle/>
          <a:p>
            <a:pPr algn="just"/>
            <a:r>
              <a:rPr lang="es-ES" sz="1600" u="sng" dirty="0"/>
              <a:t>Introducción</a:t>
            </a:r>
            <a:r>
              <a:rPr lang="es-ES" sz="1600" dirty="0"/>
              <a:t>: Aquí es donde demostráis que </a:t>
            </a:r>
            <a:r>
              <a:rPr lang="es-ES" sz="1600" b="1" dirty="0"/>
              <a:t>sabéis con qué estáis comparando el texto</a:t>
            </a:r>
            <a:r>
              <a:rPr lang="es-ES" sz="1600" dirty="0"/>
              <a:t>. Si, por ejemplo, con el texto de ejemplo de lo anterior, os pidiera que lo relacionarais con Aristóteles, </a:t>
            </a:r>
            <a:r>
              <a:rPr lang="es-ES" sz="1600" b="1" dirty="0"/>
              <a:t>tenéis que ir a la parte de la filosofía de Aristóteles con la que tenga que ver</a:t>
            </a:r>
            <a:r>
              <a:rPr lang="es-ES" sz="1600" dirty="0"/>
              <a:t>. El texto analiza la idea de ley y de justicia, ¿verdad? Pues haced una introducción </a:t>
            </a:r>
            <a:r>
              <a:rPr lang="es-ES" sz="1600" b="1" dirty="0"/>
              <a:t>que explique un poco qué es la justicia para Aristóteles</a:t>
            </a:r>
            <a:r>
              <a:rPr lang="es-ES" sz="1600" dirty="0"/>
              <a:t>.</a:t>
            </a:r>
          </a:p>
          <a:p>
            <a:pPr algn="just"/>
            <a:r>
              <a:rPr lang="es-ES" sz="1600" u="sng" dirty="0"/>
              <a:t>Desarrollo</a:t>
            </a:r>
            <a:r>
              <a:rPr lang="es-ES" sz="1600" dirty="0"/>
              <a:t>: Aquí es donde buscáis las </a:t>
            </a:r>
            <a:r>
              <a:rPr lang="es-ES" sz="1600" b="1" dirty="0"/>
              <a:t>similitudes y/o diferencias</a:t>
            </a:r>
            <a:r>
              <a:rPr lang="es-ES" sz="1600" dirty="0"/>
              <a:t> entre los argumentos del texto y los de, en este caso, Aristóteles. </a:t>
            </a:r>
            <a:r>
              <a:rPr lang="es-ES" sz="1600" b="1" dirty="0"/>
              <a:t>Es posible que solo encontréis parecidos o solo cosas diferentes</a:t>
            </a:r>
            <a:r>
              <a:rPr lang="es-ES" sz="1600" dirty="0"/>
              <a:t>; no pasa nada. Pero señaladlo todo. </a:t>
            </a:r>
            <a:r>
              <a:rPr lang="es-ES" sz="1600" b="1" dirty="0"/>
              <a:t>Id a cada argumento que encontrasteis en el apartado 1</a:t>
            </a:r>
            <a:r>
              <a:rPr lang="es-ES" sz="1600" dirty="0"/>
              <a:t>, y decid si es parecido o distinto a lo que sabéis que diría Aristóteles, y por qué. Insisto, </a:t>
            </a:r>
            <a:r>
              <a:rPr lang="es-ES" sz="1600" b="1" dirty="0"/>
              <a:t>esto no va de que me soltéis la teoría de Aristóteles</a:t>
            </a:r>
            <a:r>
              <a:rPr lang="es-ES" sz="1600" dirty="0"/>
              <a:t>, eso ya lo habéis resumido en la introducción; va de comparar, y para comparar hay que estar jugando constantemente con ambas cosas: texto y teoría.</a:t>
            </a:r>
          </a:p>
          <a:p>
            <a:pPr algn="just"/>
            <a:r>
              <a:rPr lang="es-ES" sz="1600" u="sng" dirty="0"/>
              <a:t>Conclusión</a:t>
            </a:r>
            <a:r>
              <a:rPr lang="es-ES" sz="1600" dirty="0"/>
              <a:t>: Cerráis vuestro ejercicio con las conclusiones a las que lleguéis vosotros. Podéis decir que son opuestos; que encontráis inspiraciones comunes, pero conclusiones diferentes; con quién estaríais más de acuerdo… Lo que os venga mejor.</a:t>
            </a:r>
            <a:endParaRPr lang="es-ES" sz="1600" u="sng" dirty="0"/>
          </a:p>
        </p:txBody>
      </p:sp>
    </p:spTree>
    <p:extLst>
      <p:ext uri="{BB962C8B-B14F-4D97-AF65-F5344CB8AC3E}">
        <p14:creationId xmlns:p14="http://schemas.microsoft.com/office/powerpoint/2010/main" val="1771557993"/>
      </p:ext>
    </p:extLst>
  </p:cSld>
  <p:clrMapOvr>
    <a:masterClrMapping/>
  </p:clrMapOvr>
</p:sld>
</file>

<file path=ppt/theme/theme1.xml><?xml version="1.0" encoding="utf-8"?>
<a:theme xmlns:a="http://schemas.openxmlformats.org/drawingml/2006/main" name="Distintivo">
  <a:themeElements>
    <a:clrScheme name="Distintivo">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Distintivo">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stintivo">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TM10001106[[fn=Distintivo]]</Template>
  <TotalTime>136</TotalTime>
  <Words>2924</Words>
  <Application>Microsoft Office PowerPoint</Application>
  <PresentationFormat>Panorámica</PresentationFormat>
  <Paragraphs>157</Paragraphs>
  <Slides>22</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22</vt:i4>
      </vt:variant>
    </vt:vector>
  </HeadingPairs>
  <TitlesOfParts>
    <vt:vector size="28" baseType="lpstr">
      <vt:lpstr>Aptos</vt:lpstr>
      <vt:lpstr>Arial</vt:lpstr>
      <vt:lpstr>Gill Sans MT</vt:lpstr>
      <vt:lpstr>Impact</vt:lpstr>
      <vt:lpstr>Wingdings</vt:lpstr>
      <vt:lpstr>Distintivo</vt:lpstr>
      <vt:lpstr>Cómo hacer un examen de Historia de la Filosofía</vt:lpstr>
      <vt:lpstr>Presentación de PowerPoint</vt:lpstr>
      <vt:lpstr>Ejercicio 1</vt:lpstr>
      <vt:lpstr>El primer ejercicio presenta un texto filosófico, y tiene dos apartados:</vt:lpstr>
      <vt:lpstr>Apartado I: ¿Qué es eso de la estructura argumental?</vt:lpstr>
      <vt:lpstr>¡Vamos a poner un ejemplo!</vt:lpstr>
      <vt:lpstr>En mi caso, quedaría tal que así:</vt:lpstr>
      <vt:lpstr>Apartado 2: ¿Qué es lo que hay que incluir?</vt:lpstr>
      <vt:lpstr>La estructura que tenéis que seguir es la siguiente:</vt:lpstr>
      <vt:lpstr>Notas aclarativas del apartado 2</vt:lpstr>
      <vt:lpstr>Ejercicio 2</vt:lpstr>
      <vt:lpstr>Este ejercicio pide lo siguiente:</vt:lpstr>
      <vt:lpstr>Vamos paso a paso:</vt:lpstr>
      <vt:lpstr>Aprovecho para poneros una guía de qué temas llevamos</vt:lpstr>
      <vt:lpstr>Dicho esto, continuamos:</vt:lpstr>
      <vt:lpstr>Vamos a poner un caso práctico con la metafísica de Aristóteles</vt:lpstr>
      <vt:lpstr>La filosofía es un saber trasversal, ¡así que no tengáis miedo en mezclarla con otras materias que se os den bien u os gusten, o con aquellas cosas que os gustan en general para buscar ejemplos!</vt:lpstr>
      <vt:lpstr>Ejercicio 3</vt:lpstr>
      <vt:lpstr>Este ejercicio pide lo siguiente:</vt:lpstr>
      <vt:lpstr>Como muchas de las cuestiones a incluir son idénticas a las de la pregunta de desarrollo…</vt:lpstr>
      <vt:lpstr>¡Vamos a explicar lo que queda por explicar!</vt:lpstr>
      <vt:lpstr>Y con esto y un bizcocho…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SANTIAGO LOPEZ DE LA ROSA</dc:creator>
  <cp:lastModifiedBy>MIKEL URRESTI GONZALEZ</cp:lastModifiedBy>
  <cp:revision>1</cp:revision>
  <dcterms:created xsi:type="dcterms:W3CDTF">2025-12-08T11:14:10Z</dcterms:created>
  <dcterms:modified xsi:type="dcterms:W3CDTF">2026-05-09T19:30:39Z</dcterms:modified>
</cp:coreProperties>
</file>